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0" r:id="rId5"/>
    <p:sldId id="261" r:id="rId6"/>
    <p:sldId id="262" r:id="rId7"/>
    <p:sldId id="263" r:id="rId8"/>
    <p:sldId id="264" r:id="rId9"/>
    <p:sldId id="267" r:id="rId10"/>
    <p:sldId id="268" r:id="rId11"/>
    <p:sldId id="265" r:id="rId12"/>
    <p:sldId id="266" r:id="rId13"/>
    <p:sldId id="457" r:id="rId14"/>
    <p:sldId id="275" r:id="rId15"/>
    <p:sldId id="270" r:id="rId16"/>
    <p:sldId id="269" r:id="rId17"/>
    <p:sldId id="276" r:id="rId18"/>
    <p:sldId id="277"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ldhorst, Olga (ELS-AMS)" initials="VO(" lastIdx="7" clrIdx="0">
    <p:extLst>
      <p:ext uri="{19B8F6BF-5375-455C-9EA6-DF929625EA0E}">
        <p15:presenceInfo xmlns:p15="http://schemas.microsoft.com/office/powerpoint/2012/main" userId="S::VELDHORSTO@science.regn.net::b51cb30e-fba2-442b-8f60-84f3f2eeedd6" providerId="AD"/>
      </p:ext>
    </p:extLst>
  </p:cmAuthor>
  <p:cmAuthor id="2" name="Itu, Sorina (ELS-AMS)" initials="IS(A" lastIdx="7" clrIdx="1">
    <p:extLst>
      <p:ext uri="{19B8F6BF-5375-455C-9EA6-DF929625EA0E}">
        <p15:presenceInfo xmlns:p15="http://schemas.microsoft.com/office/powerpoint/2012/main" userId="S::itus@science.regn.net::5b2ebbff-4a19-4c87-b829-bfd2b179d950" providerId="AD"/>
      </p:ext>
    </p:extLst>
  </p:cmAuthor>
  <p:cmAuthor id="3" name="Van Hoeydonck, Astrid (ELS-PAR)" initials="V(" lastIdx="2" clrIdx="2">
    <p:extLst>
      <p:ext uri="{19B8F6BF-5375-455C-9EA6-DF929625EA0E}">
        <p15:presenceInfo xmlns:p15="http://schemas.microsoft.com/office/powerpoint/2012/main" userId="S::hoeydoncka@science.regn.net::821b7935-236e-4241-b085-9b149d7e33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00"/>
    <a:srgbClr val="CDE4FF"/>
    <a:srgbClr val="007398"/>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536B3-6A42-C240-B135-1CCEC0A2B9E2}" v="543" dt="2021-11-15T14:42:49.497"/>
    <p1510:client id="{8E4894CA-924B-0CF4-6E2E-171FD8E6D009}" v="101" dt="2021-11-16T09:43:47.768"/>
    <p1510:client id="{D7CB5B1A-02F6-F811-69E4-91D412C2711B}" v="2" dt="2021-11-16T13:25:38.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6"/>
  </p:normalViewPr>
  <p:slideViewPr>
    <p:cSldViewPr snapToGrid="0" snapToObjects="1">
      <p:cViewPr>
        <p:scale>
          <a:sx n="108" d="100"/>
          <a:sy n="108" d="100"/>
        </p:scale>
        <p:origin x="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AA93C-6AF3-DD4F-B583-A9A0784FD13C}"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8D034-FA5E-BC4B-A1FF-C9F97415AF4F}" type="slidenum">
              <a:rPr lang="en-US" smtClean="0"/>
              <a:t>‹#›</a:t>
            </a:fld>
            <a:endParaRPr lang="en-US"/>
          </a:p>
        </p:txBody>
      </p:sp>
    </p:spTree>
    <p:extLst>
      <p:ext uri="{BB962C8B-B14F-4D97-AF65-F5344CB8AC3E}">
        <p14:creationId xmlns:p14="http://schemas.microsoft.com/office/powerpoint/2010/main" val="324487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3D06-260A-4C71-A234-B9D67F25C0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4B7979-69FF-4CF0-ACB5-1D18480405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194D3C-A6C6-44F2-82D4-593376C436B5}"/>
              </a:ext>
            </a:extLst>
          </p:cNvPr>
          <p:cNvSpPr>
            <a:spLocks noGrp="1"/>
          </p:cNvSpPr>
          <p:nvPr>
            <p:ph type="dt" sz="half" idx="10"/>
          </p:nvPr>
        </p:nvSpPr>
        <p:spPr/>
        <p:txBody>
          <a:bodyPr/>
          <a:lstStyle/>
          <a:p>
            <a:fld id="{5D79AFA0-3802-452D-A5AA-822741D2021E}" type="datetimeFigureOut">
              <a:rPr lang="en-US" smtClean="0"/>
              <a:t>11/16/2021</a:t>
            </a:fld>
            <a:endParaRPr lang="en-US"/>
          </a:p>
        </p:txBody>
      </p:sp>
      <p:sp>
        <p:nvSpPr>
          <p:cNvPr id="5" name="Footer Placeholder 4">
            <a:extLst>
              <a:ext uri="{FF2B5EF4-FFF2-40B4-BE49-F238E27FC236}">
                <a16:creationId xmlns:a16="http://schemas.microsoft.com/office/drawing/2014/main" id="{7B552467-B0A6-48DC-ACC7-1B4F33116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35B20-3EB9-4D72-9553-B49FACD16851}"/>
              </a:ext>
            </a:extLst>
          </p:cNvPr>
          <p:cNvSpPr>
            <a:spLocks noGrp="1"/>
          </p:cNvSpPr>
          <p:nvPr>
            <p:ph type="sldNum" sz="quarter" idx="12"/>
          </p:nvPr>
        </p:nvSpPr>
        <p:spPr/>
        <p:txBody>
          <a:bodyPr/>
          <a:lstStyle/>
          <a:p>
            <a:fld id="{7E249005-B4A4-44B5-8C73-031E9349C83F}" type="slidenum">
              <a:rPr lang="en-US" smtClean="0"/>
              <a:t>‹#›</a:t>
            </a:fld>
            <a:endParaRPr lang="en-US"/>
          </a:p>
        </p:txBody>
      </p:sp>
    </p:spTree>
    <p:extLst>
      <p:ext uri="{BB962C8B-B14F-4D97-AF65-F5344CB8AC3E}">
        <p14:creationId xmlns:p14="http://schemas.microsoft.com/office/powerpoint/2010/main" val="143820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DD15-0ACC-412E-BAF5-076C22D835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B69576-AC3B-490B-85E0-A585A7824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B16B0-9505-420B-86A6-46AC6D829BF0}"/>
              </a:ext>
            </a:extLst>
          </p:cNvPr>
          <p:cNvSpPr>
            <a:spLocks noGrp="1"/>
          </p:cNvSpPr>
          <p:nvPr>
            <p:ph type="dt" sz="half" idx="10"/>
          </p:nvPr>
        </p:nvSpPr>
        <p:spPr/>
        <p:txBody>
          <a:bodyPr/>
          <a:lstStyle/>
          <a:p>
            <a:fld id="{5D79AFA0-3802-452D-A5AA-822741D2021E}" type="datetimeFigureOut">
              <a:rPr lang="en-US" smtClean="0"/>
              <a:t>11/16/2021</a:t>
            </a:fld>
            <a:endParaRPr lang="en-US"/>
          </a:p>
        </p:txBody>
      </p:sp>
      <p:sp>
        <p:nvSpPr>
          <p:cNvPr id="5" name="Footer Placeholder 4">
            <a:extLst>
              <a:ext uri="{FF2B5EF4-FFF2-40B4-BE49-F238E27FC236}">
                <a16:creationId xmlns:a16="http://schemas.microsoft.com/office/drawing/2014/main" id="{4CF19057-852F-452E-BA1D-F5477BCFA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A6D45-2064-4ECB-BF44-AE02A1C376EE}"/>
              </a:ext>
            </a:extLst>
          </p:cNvPr>
          <p:cNvSpPr>
            <a:spLocks noGrp="1"/>
          </p:cNvSpPr>
          <p:nvPr>
            <p:ph type="sldNum" sz="quarter" idx="12"/>
          </p:nvPr>
        </p:nvSpPr>
        <p:spPr/>
        <p:txBody>
          <a:bodyPr/>
          <a:lstStyle/>
          <a:p>
            <a:fld id="{7E249005-B4A4-44B5-8C73-031E9349C83F}" type="slidenum">
              <a:rPr lang="en-US" smtClean="0"/>
              <a:t>‹#›</a:t>
            </a:fld>
            <a:endParaRPr lang="en-US"/>
          </a:p>
        </p:txBody>
      </p:sp>
      <p:sp>
        <p:nvSpPr>
          <p:cNvPr id="7" name="TextBox 6">
            <a:extLst>
              <a:ext uri="{FF2B5EF4-FFF2-40B4-BE49-F238E27FC236}">
                <a16:creationId xmlns:a16="http://schemas.microsoft.com/office/drawing/2014/main" id="{8FAC8642-E258-494E-B624-40498F0BAEC0}"/>
              </a:ext>
            </a:extLst>
          </p:cNvPr>
          <p:cNvSpPr txBox="1"/>
          <p:nvPr userDrawn="1"/>
        </p:nvSpPr>
        <p:spPr>
          <a:xfrm>
            <a:off x="9705109" y="202623"/>
            <a:ext cx="2072986" cy="461665"/>
          </a:xfrm>
          <a:prstGeom prst="rect">
            <a:avLst/>
          </a:prstGeom>
          <a:noFill/>
        </p:spPr>
        <p:txBody>
          <a:bodyPr wrap="square" rtlCol="0">
            <a:spAutoFit/>
          </a:bodyPr>
          <a:lstStyle/>
          <a:p>
            <a:r>
              <a:rPr lang="en-US" sz="2400" b="1">
                <a:solidFill>
                  <a:srgbClr val="FF6C00"/>
                </a:solidFill>
                <a:latin typeface="Elsevier Display Light" panose="02000000000000000000" pitchFamily="50" charset="0"/>
              </a:rPr>
              <a:t>ScienceDirect</a:t>
            </a:r>
          </a:p>
        </p:txBody>
      </p:sp>
      <p:pic>
        <p:nvPicPr>
          <p:cNvPr id="10" name="Picture 9">
            <a:extLst>
              <a:ext uri="{FF2B5EF4-FFF2-40B4-BE49-F238E27FC236}">
                <a16:creationId xmlns:a16="http://schemas.microsoft.com/office/drawing/2014/main" id="{3A9DD5B1-07BD-43E9-ABFF-1CF5C55825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1" y="5794407"/>
            <a:ext cx="755740" cy="835973"/>
          </a:xfrm>
          <a:prstGeom prst="rect">
            <a:avLst/>
          </a:prstGeom>
        </p:spPr>
      </p:pic>
    </p:spTree>
    <p:extLst>
      <p:ext uri="{BB962C8B-B14F-4D97-AF65-F5344CB8AC3E}">
        <p14:creationId xmlns:p14="http://schemas.microsoft.com/office/powerpoint/2010/main" val="213296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B467B4-6384-4D9A-B46D-D3511FCAB3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128914-6E75-433D-91FB-052737329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C79C2-F451-4A38-A4E1-84DAD8DFE081}"/>
              </a:ext>
            </a:extLst>
          </p:cNvPr>
          <p:cNvSpPr>
            <a:spLocks noGrp="1"/>
          </p:cNvSpPr>
          <p:nvPr>
            <p:ph type="dt" sz="half" idx="10"/>
          </p:nvPr>
        </p:nvSpPr>
        <p:spPr/>
        <p:txBody>
          <a:bodyPr/>
          <a:lstStyle/>
          <a:p>
            <a:fld id="{5D79AFA0-3802-452D-A5AA-822741D2021E}" type="datetimeFigureOut">
              <a:rPr lang="en-US" smtClean="0"/>
              <a:t>11/16/2021</a:t>
            </a:fld>
            <a:endParaRPr lang="en-US"/>
          </a:p>
        </p:txBody>
      </p:sp>
      <p:sp>
        <p:nvSpPr>
          <p:cNvPr id="5" name="Footer Placeholder 4">
            <a:extLst>
              <a:ext uri="{FF2B5EF4-FFF2-40B4-BE49-F238E27FC236}">
                <a16:creationId xmlns:a16="http://schemas.microsoft.com/office/drawing/2014/main" id="{840CBC88-4A86-4BCC-A72E-75A3D0469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18BE7-8EDF-4D64-BC1A-10F8694DC38F}"/>
              </a:ext>
            </a:extLst>
          </p:cNvPr>
          <p:cNvSpPr>
            <a:spLocks noGrp="1"/>
          </p:cNvSpPr>
          <p:nvPr>
            <p:ph type="sldNum" sz="quarter" idx="12"/>
          </p:nvPr>
        </p:nvSpPr>
        <p:spPr/>
        <p:txBody>
          <a:bodyPr/>
          <a:lstStyle/>
          <a:p>
            <a:fld id="{7E249005-B4A4-44B5-8C73-031E9349C83F}" type="slidenum">
              <a:rPr lang="en-US" smtClean="0"/>
              <a:t>‹#›</a:t>
            </a:fld>
            <a:endParaRPr lang="en-US"/>
          </a:p>
        </p:txBody>
      </p:sp>
      <p:sp>
        <p:nvSpPr>
          <p:cNvPr id="7" name="TextBox 6">
            <a:extLst>
              <a:ext uri="{FF2B5EF4-FFF2-40B4-BE49-F238E27FC236}">
                <a16:creationId xmlns:a16="http://schemas.microsoft.com/office/drawing/2014/main" id="{CB0DC3D9-F68A-40F3-ABD1-49867A1BF4F8}"/>
              </a:ext>
            </a:extLst>
          </p:cNvPr>
          <p:cNvSpPr txBox="1"/>
          <p:nvPr userDrawn="1"/>
        </p:nvSpPr>
        <p:spPr>
          <a:xfrm>
            <a:off x="9705109" y="202623"/>
            <a:ext cx="2072986" cy="461665"/>
          </a:xfrm>
          <a:prstGeom prst="rect">
            <a:avLst/>
          </a:prstGeom>
          <a:noFill/>
        </p:spPr>
        <p:txBody>
          <a:bodyPr wrap="square" rtlCol="0">
            <a:spAutoFit/>
          </a:bodyPr>
          <a:lstStyle/>
          <a:p>
            <a:r>
              <a:rPr lang="en-US" sz="2400" b="1">
                <a:solidFill>
                  <a:srgbClr val="FF6C00"/>
                </a:solidFill>
                <a:latin typeface="Elsevier Display Light" panose="02000000000000000000" pitchFamily="50" charset="0"/>
              </a:rPr>
              <a:t>ScienceDirect</a:t>
            </a:r>
          </a:p>
        </p:txBody>
      </p:sp>
      <p:pic>
        <p:nvPicPr>
          <p:cNvPr id="10" name="Picture 9">
            <a:extLst>
              <a:ext uri="{FF2B5EF4-FFF2-40B4-BE49-F238E27FC236}">
                <a16:creationId xmlns:a16="http://schemas.microsoft.com/office/drawing/2014/main" id="{C1614EEC-E40C-4D47-9C67-6FAF9F8442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1" y="5794407"/>
            <a:ext cx="755740" cy="835973"/>
          </a:xfrm>
          <a:prstGeom prst="rect">
            <a:avLst/>
          </a:prstGeom>
        </p:spPr>
      </p:pic>
    </p:spTree>
    <p:extLst>
      <p:ext uri="{BB962C8B-B14F-4D97-AF65-F5344CB8AC3E}">
        <p14:creationId xmlns:p14="http://schemas.microsoft.com/office/powerpoint/2010/main" val="210657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98E4-1851-49EC-BD3E-97D8A1331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10380-054F-4186-8ED0-EC2F3A97A9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D9348-B479-4E4C-9775-E17C16FF3249}"/>
              </a:ext>
            </a:extLst>
          </p:cNvPr>
          <p:cNvSpPr>
            <a:spLocks noGrp="1"/>
          </p:cNvSpPr>
          <p:nvPr>
            <p:ph type="dt" sz="half" idx="10"/>
          </p:nvPr>
        </p:nvSpPr>
        <p:spPr/>
        <p:txBody>
          <a:bodyPr/>
          <a:lstStyle/>
          <a:p>
            <a:fld id="{5D79AFA0-3802-452D-A5AA-822741D2021E}" type="datetimeFigureOut">
              <a:rPr lang="en-US" smtClean="0"/>
              <a:t>11/16/2021</a:t>
            </a:fld>
            <a:endParaRPr lang="en-US"/>
          </a:p>
        </p:txBody>
      </p:sp>
      <p:sp>
        <p:nvSpPr>
          <p:cNvPr id="5" name="Footer Placeholder 4">
            <a:extLst>
              <a:ext uri="{FF2B5EF4-FFF2-40B4-BE49-F238E27FC236}">
                <a16:creationId xmlns:a16="http://schemas.microsoft.com/office/drawing/2014/main" id="{0C0CBA5C-583D-4EB7-A14A-6B488E7BB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51BD7-C74E-46ED-B71C-AD5C808D2653}"/>
              </a:ext>
            </a:extLst>
          </p:cNvPr>
          <p:cNvSpPr>
            <a:spLocks noGrp="1"/>
          </p:cNvSpPr>
          <p:nvPr>
            <p:ph type="sldNum" sz="quarter" idx="12"/>
          </p:nvPr>
        </p:nvSpPr>
        <p:spPr/>
        <p:txBody>
          <a:bodyPr/>
          <a:lstStyle/>
          <a:p>
            <a:fld id="{7E249005-B4A4-44B5-8C73-031E9349C83F}" type="slidenum">
              <a:rPr lang="en-US" smtClean="0"/>
              <a:t>‹#›</a:t>
            </a:fld>
            <a:endParaRPr lang="en-US"/>
          </a:p>
        </p:txBody>
      </p:sp>
      <p:sp>
        <p:nvSpPr>
          <p:cNvPr id="7" name="TextBox 6">
            <a:extLst>
              <a:ext uri="{FF2B5EF4-FFF2-40B4-BE49-F238E27FC236}">
                <a16:creationId xmlns:a16="http://schemas.microsoft.com/office/drawing/2014/main" id="{42002FAD-BD55-46AE-BD9F-950F3F4BE4BC}"/>
              </a:ext>
            </a:extLst>
          </p:cNvPr>
          <p:cNvSpPr txBox="1"/>
          <p:nvPr userDrawn="1"/>
        </p:nvSpPr>
        <p:spPr>
          <a:xfrm>
            <a:off x="9705109" y="202623"/>
            <a:ext cx="2072986" cy="461665"/>
          </a:xfrm>
          <a:prstGeom prst="rect">
            <a:avLst/>
          </a:prstGeom>
          <a:noFill/>
        </p:spPr>
        <p:txBody>
          <a:bodyPr wrap="square" rtlCol="0">
            <a:spAutoFit/>
          </a:bodyPr>
          <a:lstStyle/>
          <a:p>
            <a:r>
              <a:rPr lang="en-US" sz="2400" b="1">
                <a:solidFill>
                  <a:srgbClr val="FF6C00"/>
                </a:solidFill>
                <a:latin typeface="Elsevier Display Light" panose="02000000000000000000" pitchFamily="50" charset="0"/>
              </a:rPr>
              <a:t>ScienceDirect</a:t>
            </a:r>
          </a:p>
        </p:txBody>
      </p:sp>
      <p:pic>
        <p:nvPicPr>
          <p:cNvPr id="8" name="Picture 7">
            <a:extLst>
              <a:ext uri="{FF2B5EF4-FFF2-40B4-BE49-F238E27FC236}">
                <a16:creationId xmlns:a16="http://schemas.microsoft.com/office/drawing/2014/main" id="{9D3DA6E2-2E38-48BB-A874-8CDC00D9F2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1" y="5794407"/>
            <a:ext cx="755740" cy="835973"/>
          </a:xfrm>
          <a:prstGeom prst="rect">
            <a:avLst/>
          </a:prstGeom>
        </p:spPr>
      </p:pic>
    </p:spTree>
    <p:extLst>
      <p:ext uri="{BB962C8B-B14F-4D97-AF65-F5344CB8AC3E}">
        <p14:creationId xmlns:p14="http://schemas.microsoft.com/office/powerpoint/2010/main" val="3280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C67A-2709-430A-B9DC-5C69B3947F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EA45E2-544A-4A5D-8190-897BF3C1D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4184C7-201B-44B3-933A-59C6F511B96F}"/>
              </a:ext>
            </a:extLst>
          </p:cNvPr>
          <p:cNvSpPr>
            <a:spLocks noGrp="1"/>
          </p:cNvSpPr>
          <p:nvPr>
            <p:ph type="dt" sz="half" idx="10"/>
          </p:nvPr>
        </p:nvSpPr>
        <p:spPr/>
        <p:txBody>
          <a:bodyPr/>
          <a:lstStyle/>
          <a:p>
            <a:fld id="{5D79AFA0-3802-452D-A5AA-822741D2021E}" type="datetimeFigureOut">
              <a:rPr lang="en-US" smtClean="0"/>
              <a:t>11/16/2021</a:t>
            </a:fld>
            <a:endParaRPr lang="en-US"/>
          </a:p>
        </p:txBody>
      </p:sp>
      <p:sp>
        <p:nvSpPr>
          <p:cNvPr id="5" name="Footer Placeholder 4">
            <a:extLst>
              <a:ext uri="{FF2B5EF4-FFF2-40B4-BE49-F238E27FC236}">
                <a16:creationId xmlns:a16="http://schemas.microsoft.com/office/drawing/2014/main" id="{790B69A8-C9A9-466E-A322-11E8D3FB7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FBAD4-25D3-4975-AAE8-3E5958742C1A}"/>
              </a:ext>
            </a:extLst>
          </p:cNvPr>
          <p:cNvSpPr>
            <a:spLocks noGrp="1"/>
          </p:cNvSpPr>
          <p:nvPr>
            <p:ph type="sldNum" sz="quarter" idx="12"/>
          </p:nvPr>
        </p:nvSpPr>
        <p:spPr/>
        <p:txBody>
          <a:bodyPr/>
          <a:lstStyle/>
          <a:p>
            <a:fld id="{7E249005-B4A4-44B5-8C73-031E9349C83F}" type="slidenum">
              <a:rPr lang="en-US" smtClean="0"/>
              <a:t>‹#›</a:t>
            </a:fld>
            <a:endParaRPr lang="en-US"/>
          </a:p>
        </p:txBody>
      </p:sp>
    </p:spTree>
    <p:extLst>
      <p:ext uri="{BB962C8B-B14F-4D97-AF65-F5344CB8AC3E}">
        <p14:creationId xmlns:p14="http://schemas.microsoft.com/office/powerpoint/2010/main" val="103059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53A8-A3E6-480C-B4B3-A0572892F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39407-84E9-41C6-AD42-375667920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8D61E4-8FF8-4973-971E-A09D7E1BB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E14EB5-EE59-4658-A5A3-1BFB5FFC55B5}"/>
              </a:ext>
            </a:extLst>
          </p:cNvPr>
          <p:cNvSpPr>
            <a:spLocks noGrp="1"/>
          </p:cNvSpPr>
          <p:nvPr>
            <p:ph type="dt" sz="half" idx="10"/>
          </p:nvPr>
        </p:nvSpPr>
        <p:spPr/>
        <p:txBody>
          <a:bodyPr/>
          <a:lstStyle/>
          <a:p>
            <a:fld id="{5D79AFA0-3802-452D-A5AA-822741D2021E}" type="datetimeFigureOut">
              <a:rPr lang="en-US" smtClean="0"/>
              <a:t>11/16/2021</a:t>
            </a:fld>
            <a:endParaRPr lang="en-US"/>
          </a:p>
        </p:txBody>
      </p:sp>
      <p:sp>
        <p:nvSpPr>
          <p:cNvPr id="6" name="Footer Placeholder 5">
            <a:extLst>
              <a:ext uri="{FF2B5EF4-FFF2-40B4-BE49-F238E27FC236}">
                <a16:creationId xmlns:a16="http://schemas.microsoft.com/office/drawing/2014/main" id="{4F4395A5-BF3D-4502-B059-7063622A6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F3CADC-3D11-4C0A-8ED1-7752A53E17A6}"/>
              </a:ext>
            </a:extLst>
          </p:cNvPr>
          <p:cNvSpPr>
            <a:spLocks noGrp="1"/>
          </p:cNvSpPr>
          <p:nvPr>
            <p:ph type="sldNum" sz="quarter" idx="12"/>
          </p:nvPr>
        </p:nvSpPr>
        <p:spPr/>
        <p:txBody>
          <a:bodyPr/>
          <a:lstStyle/>
          <a:p>
            <a:fld id="{7E249005-B4A4-44B5-8C73-031E9349C83F}" type="slidenum">
              <a:rPr lang="en-US" smtClean="0"/>
              <a:t>‹#›</a:t>
            </a:fld>
            <a:endParaRPr lang="en-US"/>
          </a:p>
        </p:txBody>
      </p:sp>
      <p:sp>
        <p:nvSpPr>
          <p:cNvPr id="8" name="TextBox 7">
            <a:extLst>
              <a:ext uri="{FF2B5EF4-FFF2-40B4-BE49-F238E27FC236}">
                <a16:creationId xmlns:a16="http://schemas.microsoft.com/office/drawing/2014/main" id="{9D465AFE-3D84-4E6B-9B29-03AB1AC99478}"/>
              </a:ext>
            </a:extLst>
          </p:cNvPr>
          <p:cNvSpPr txBox="1"/>
          <p:nvPr userDrawn="1"/>
        </p:nvSpPr>
        <p:spPr>
          <a:xfrm>
            <a:off x="9705109" y="202623"/>
            <a:ext cx="2072986" cy="461665"/>
          </a:xfrm>
          <a:prstGeom prst="rect">
            <a:avLst/>
          </a:prstGeom>
          <a:noFill/>
        </p:spPr>
        <p:txBody>
          <a:bodyPr wrap="square" rtlCol="0">
            <a:spAutoFit/>
          </a:bodyPr>
          <a:lstStyle/>
          <a:p>
            <a:r>
              <a:rPr lang="en-US" sz="2400" b="1">
                <a:solidFill>
                  <a:srgbClr val="FF6C00"/>
                </a:solidFill>
                <a:latin typeface="Elsevier Display Light" panose="02000000000000000000" pitchFamily="50" charset="0"/>
              </a:rPr>
              <a:t>ScienceDirect</a:t>
            </a:r>
          </a:p>
        </p:txBody>
      </p:sp>
      <p:pic>
        <p:nvPicPr>
          <p:cNvPr id="12" name="Picture 11">
            <a:extLst>
              <a:ext uri="{FF2B5EF4-FFF2-40B4-BE49-F238E27FC236}">
                <a16:creationId xmlns:a16="http://schemas.microsoft.com/office/drawing/2014/main" id="{793DA31E-03E3-4C88-853C-0F1588B963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1" y="5794407"/>
            <a:ext cx="755740" cy="835973"/>
          </a:xfrm>
          <a:prstGeom prst="rect">
            <a:avLst/>
          </a:prstGeom>
        </p:spPr>
      </p:pic>
    </p:spTree>
    <p:extLst>
      <p:ext uri="{BB962C8B-B14F-4D97-AF65-F5344CB8AC3E}">
        <p14:creationId xmlns:p14="http://schemas.microsoft.com/office/powerpoint/2010/main" val="69779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6C0F-5001-49D7-AC00-42459C7561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634ED6-54A0-4F85-9D5F-7855FED57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8F2BF9-AAE1-46F4-843E-11C5ED6373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B379A8-1AE3-4AFB-AB70-117808586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C68E50-3750-4886-A499-3B24F372E1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1E4022-1E43-4461-9243-EFB101338B08}"/>
              </a:ext>
            </a:extLst>
          </p:cNvPr>
          <p:cNvSpPr>
            <a:spLocks noGrp="1"/>
          </p:cNvSpPr>
          <p:nvPr>
            <p:ph type="dt" sz="half" idx="10"/>
          </p:nvPr>
        </p:nvSpPr>
        <p:spPr/>
        <p:txBody>
          <a:bodyPr/>
          <a:lstStyle/>
          <a:p>
            <a:fld id="{5D79AFA0-3802-452D-A5AA-822741D2021E}" type="datetimeFigureOut">
              <a:rPr lang="en-US" smtClean="0"/>
              <a:t>11/16/2021</a:t>
            </a:fld>
            <a:endParaRPr lang="en-US"/>
          </a:p>
        </p:txBody>
      </p:sp>
      <p:sp>
        <p:nvSpPr>
          <p:cNvPr id="8" name="Footer Placeholder 7">
            <a:extLst>
              <a:ext uri="{FF2B5EF4-FFF2-40B4-BE49-F238E27FC236}">
                <a16:creationId xmlns:a16="http://schemas.microsoft.com/office/drawing/2014/main" id="{283B235F-FCF5-455C-8DE4-D860AD59A0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2BB0B4-DF68-4B33-922B-1521345FD0A8}"/>
              </a:ext>
            </a:extLst>
          </p:cNvPr>
          <p:cNvSpPr>
            <a:spLocks noGrp="1"/>
          </p:cNvSpPr>
          <p:nvPr>
            <p:ph type="sldNum" sz="quarter" idx="12"/>
          </p:nvPr>
        </p:nvSpPr>
        <p:spPr/>
        <p:txBody>
          <a:bodyPr/>
          <a:lstStyle/>
          <a:p>
            <a:fld id="{7E249005-B4A4-44B5-8C73-031E9349C83F}" type="slidenum">
              <a:rPr lang="en-US" smtClean="0"/>
              <a:t>‹#›</a:t>
            </a:fld>
            <a:endParaRPr lang="en-US"/>
          </a:p>
        </p:txBody>
      </p:sp>
      <p:sp>
        <p:nvSpPr>
          <p:cNvPr id="10" name="TextBox 9">
            <a:extLst>
              <a:ext uri="{FF2B5EF4-FFF2-40B4-BE49-F238E27FC236}">
                <a16:creationId xmlns:a16="http://schemas.microsoft.com/office/drawing/2014/main" id="{0FAFDEFF-4C0F-4E7C-9D5F-9B79C62F1857}"/>
              </a:ext>
            </a:extLst>
          </p:cNvPr>
          <p:cNvSpPr txBox="1"/>
          <p:nvPr userDrawn="1"/>
        </p:nvSpPr>
        <p:spPr>
          <a:xfrm>
            <a:off x="9705109" y="202623"/>
            <a:ext cx="2072986" cy="461665"/>
          </a:xfrm>
          <a:prstGeom prst="rect">
            <a:avLst/>
          </a:prstGeom>
          <a:noFill/>
        </p:spPr>
        <p:txBody>
          <a:bodyPr wrap="square" rtlCol="0">
            <a:spAutoFit/>
          </a:bodyPr>
          <a:lstStyle/>
          <a:p>
            <a:r>
              <a:rPr lang="en-US" sz="2400" b="1">
                <a:solidFill>
                  <a:srgbClr val="FF6C00"/>
                </a:solidFill>
                <a:latin typeface="Elsevier Display Light" panose="02000000000000000000" pitchFamily="50" charset="0"/>
              </a:rPr>
              <a:t>ScienceDirect</a:t>
            </a:r>
          </a:p>
        </p:txBody>
      </p:sp>
      <p:pic>
        <p:nvPicPr>
          <p:cNvPr id="14" name="Picture 13">
            <a:extLst>
              <a:ext uri="{FF2B5EF4-FFF2-40B4-BE49-F238E27FC236}">
                <a16:creationId xmlns:a16="http://schemas.microsoft.com/office/drawing/2014/main" id="{0B3A1497-BB48-4215-AC43-4CF0993A98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1" y="5794407"/>
            <a:ext cx="755740" cy="835973"/>
          </a:xfrm>
          <a:prstGeom prst="rect">
            <a:avLst/>
          </a:prstGeom>
        </p:spPr>
      </p:pic>
    </p:spTree>
    <p:extLst>
      <p:ext uri="{BB962C8B-B14F-4D97-AF65-F5344CB8AC3E}">
        <p14:creationId xmlns:p14="http://schemas.microsoft.com/office/powerpoint/2010/main" val="73976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9929-B22E-4E66-9B38-81D175C83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17DC86-EDCE-4157-BB1C-E20158AA0DE2}"/>
              </a:ext>
            </a:extLst>
          </p:cNvPr>
          <p:cNvSpPr>
            <a:spLocks noGrp="1"/>
          </p:cNvSpPr>
          <p:nvPr>
            <p:ph type="dt" sz="half" idx="10"/>
          </p:nvPr>
        </p:nvSpPr>
        <p:spPr/>
        <p:txBody>
          <a:bodyPr/>
          <a:lstStyle/>
          <a:p>
            <a:fld id="{5D79AFA0-3802-452D-A5AA-822741D2021E}" type="datetimeFigureOut">
              <a:rPr lang="en-US" smtClean="0"/>
              <a:t>11/16/2021</a:t>
            </a:fld>
            <a:endParaRPr lang="en-US"/>
          </a:p>
        </p:txBody>
      </p:sp>
      <p:sp>
        <p:nvSpPr>
          <p:cNvPr id="4" name="Footer Placeholder 3">
            <a:extLst>
              <a:ext uri="{FF2B5EF4-FFF2-40B4-BE49-F238E27FC236}">
                <a16:creationId xmlns:a16="http://schemas.microsoft.com/office/drawing/2014/main" id="{C61E15DA-7FE4-4D85-A699-A41A179FFB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83E1E3-6345-4EBA-9557-BCED95AF9465}"/>
              </a:ext>
            </a:extLst>
          </p:cNvPr>
          <p:cNvSpPr>
            <a:spLocks noGrp="1"/>
          </p:cNvSpPr>
          <p:nvPr>
            <p:ph type="sldNum" sz="quarter" idx="12"/>
          </p:nvPr>
        </p:nvSpPr>
        <p:spPr/>
        <p:txBody>
          <a:bodyPr/>
          <a:lstStyle/>
          <a:p>
            <a:fld id="{7E249005-B4A4-44B5-8C73-031E9349C83F}" type="slidenum">
              <a:rPr lang="en-US" smtClean="0"/>
              <a:t>‹#›</a:t>
            </a:fld>
            <a:endParaRPr lang="en-US"/>
          </a:p>
        </p:txBody>
      </p:sp>
      <p:sp>
        <p:nvSpPr>
          <p:cNvPr id="6" name="TextBox 5">
            <a:extLst>
              <a:ext uri="{FF2B5EF4-FFF2-40B4-BE49-F238E27FC236}">
                <a16:creationId xmlns:a16="http://schemas.microsoft.com/office/drawing/2014/main" id="{67034EB5-3746-45CE-91DC-E17847D5BC24}"/>
              </a:ext>
            </a:extLst>
          </p:cNvPr>
          <p:cNvSpPr txBox="1"/>
          <p:nvPr userDrawn="1"/>
        </p:nvSpPr>
        <p:spPr>
          <a:xfrm>
            <a:off x="9705109" y="202623"/>
            <a:ext cx="2072986" cy="461665"/>
          </a:xfrm>
          <a:prstGeom prst="rect">
            <a:avLst/>
          </a:prstGeom>
          <a:noFill/>
        </p:spPr>
        <p:txBody>
          <a:bodyPr wrap="square" rtlCol="0">
            <a:spAutoFit/>
          </a:bodyPr>
          <a:lstStyle/>
          <a:p>
            <a:r>
              <a:rPr lang="en-US" sz="2400" b="1">
                <a:solidFill>
                  <a:srgbClr val="FF6C00"/>
                </a:solidFill>
                <a:latin typeface="Elsevier Display Light" panose="02000000000000000000" pitchFamily="50" charset="0"/>
              </a:rPr>
              <a:t>ScienceDirect</a:t>
            </a:r>
          </a:p>
        </p:txBody>
      </p:sp>
      <p:pic>
        <p:nvPicPr>
          <p:cNvPr id="9" name="Picture 8">
            <a:extLst>
              <a:ext uri="{FF2B5EF4-FFF2-40B4-BE49-F238E27FC236}">
                <a16:creationId xmlns:a16="http://schemas.microsoft.com/office/drawing/2014/main" id="{4B524FBE-DD61-4C1B-9E0A-F047EED37A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1" y="5794407"/>
            <a:ext cx="755740" cy="835973"/>
          </a:xfrm>
          <a:prstGeom prst="rect">
            <a:avLst/>
          </a:prstGeom>
        </p:spPr>
      </p:pic>
    </p:spTree>
    <p:extLst>
      <p:ext uri="{BB962C8B-B14F-4D97-AF65-F5344CB8AC3E}">
        <p14:creationId xmlns:p14="http://schemas.microsoft.com/office/powerpoint/2010/main" val="326286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B53C2-1D80-4E77-ACCA-8E6B98C4956A}"/>
              </a:ext>
            </a:extLst>
          </p:cNvPr>
          <p:cNvSpPr>
            <a:spLocks noGrp="1"/>
          </p:cNvSpPr>
          <p:nvPr>
            <p:ph type="dt" sz="half" idx="10"/>
          </p:nvPr>
        </p:nvSpPr>
        <p:spPr/>
        <p:txBody>
          <a:bodyPr/>
          <a:lstStyle/>
          <a:p>
            <a:fld id="{5D79AFA0-3802-452D-A5AA-822741D2021E}" type="datetimeFigureOut">
              <a:rPr lang="en-US" smtClean="0"/>
              <a:t>11/16/2021</a:t>
            </a:fld>
            <a:endParaRPr lang="en-US"/>
          </a:p>
        </p:txBody>
      </p:sp>
      <p:sp>
        <p:nvSpPr>
          <p:cNvPr id="3" name="Footer Placeholder 2">
            <a:extLst>
              <a:ext uri="{FF2B5EF4-FFF2-40B4-BE49-F238E27FC236}">
                <a16:creationId xmlns:a16="http://schemas.microsoft.com/office/drawing/2014/main" id="{3B9F6344-44BF-48FF-949B-023B3E0DFE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935B47-1082-4029-90DD-CB041674CD0A}"/>
              </a:ext>
            </a:extLst>
          </p:cNvPr>
          <p:cNvSpPr>
            <a:spLocks noGrp="1"/>
          </p:cNvSpPr>
          <p:nvPr>
            <p:ph type="sldNum" sz="quarter" idx="12"/>
          </p:nvPr>
        </p:nvSpPr>
        <p:spPr/>
        <p:txBody>
          <a:bodyPr/>
          <a:lstStyle/>
          <a:p>
            <a:fld id="{7E249005-B4A4-44B5-8C73-031E9349C83F}" type="slidenum">
              <a:rPr lang="en-US" smtClean="0"/>
              <a:t>‹#›</a:t>
            </a:fld>
            <a:endParaRPr lang="en-US"/>
          </a:p>
        </p:txBody>
      </p:sp>
    </p:spTree>
    <p:extLst>
      <p:ext uri="{BB962C8B-B14F-4D97-AF65-F5344CB8AC3E}">
        <p14:creationId xmlns:p14="http://schemas.microsoft.com/office/powerpoint/2010/main" val="250483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27EF-5375-4874-817A-E0B34EB696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8550D2-00A5-46C9-B342-CC33EDFE0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1B1966-7BA4-455F-BBC2-AD062E24E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18C31-DBA8-4C86-80CA-50E496D98349}"/>
              </a:ext>
            </a:extLst>
          </p:cNvPr>
          <p:cNvSpPr>
            <a:spLocks noGrp="1"/>
          </p:cNvSpPr>
          <p:nvPr>
            <p:ph type="dt" sz="half" idx="10"/>
          </p:nvPr>
        </p:nvSpPr>
        <p:spPr/>
        <p:txBody>
          <a:bodyPr/>
          <a:lstStyle/>
          <a:p>
            <a:fld id="{5D79AFA0-3802-452D-A5AA-822741D2021E}" type="datetimeFigureOut">
              <a:rPr lang="en-US" smtClean="0"/>
              <a:t>11/16/2021</a:t>
            </a:fld>
            <a:endParaRPr lang="en-US"/>
          </a:p>
        </p:txBody>
      </p:sp>
      <p:sp>
        <p:nvSpPr>
          <p:cNvPr id="6" name="Footer Placeholder 5">
            <a:extLst>
              <a:ext uri="{FF2B5EF4-FFF2-40B4-BE49-F238E27FC236}">
                <a16:creationId xmlns:a16="http://schemas.microsoft.com/office/drawing/2014/main" id="{FE6A3F64-45B7-4208-8818-353C7A125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5BCE2F-F1FD-49CA-8836-D866993F0AE5}"/>
              </a:ext>
            </a:extLst>
          </p:cNvPr>
          <p:cNvSpPr>
            <a:spLocks noGrp="1"/>
          </p:cNvSpPr>
          <p:nvPr>
            <p:ph type="sldNum" sz="quarter" idx="12"/>
          </p:nvPr>
        </p:nvSpPr>
        <p:spPr/>
        <p:txBody>
          <a:bodyPr/>
          <a:lstStyle/>
          <a:p>
            <a:fld id="{7E249005-B4A4-44B5-8C73-031E9349C83F}" type="slidenum">
              <a:rPr lang="en-US" smtClean="0"/>
              <a:t>‹#›</a:t>
            </a:fld>
            <a:endParaRPr lang="en-US"/>
          </a:p>
        </p:txBody>
      </p:sp>
      <p:sp>
        <p:nvSpPr>
          <p:cNvPr id="8" name="TextBox 7">
            <a:extLst>
              <a:ext uri="{FF2B5EF4-FFF2-40B4-BE49-F238E27FC236}">
                <a16:creationId xmlns:a16="http://schemas.microsoft.com/office/drawing/2014/main" id="{82D662A0-122F-4398-A4F7-492656736B17}"/>
              </a:ext>
            </a:extLst>
          </p:cNvPr>
          <p:cNvSpPr txBox="1"/>
          <p:nvPr userDrawn="1"/>
        </p:nvSpPr>
        <p:spPr>
          <a:xfrm>
            <a:off x="9705109" y="202623"/>
            <a:ext cx="2072986" cy="461665"/>
          </a:xfrm>
          <a:prstGeom prst="rect">
            <a:avLst/>
          </a:prstGeom>
          <a:noFill/>
        </p:spPr>
        <p:txBody>
          <a:bodyPr wrap="square" rtlCol="0">
            <a:spAutoFit/>
          </a:bodyPr>
          <a:lstStyle/>
          <a:p>
            <a:r>
              <a:rPr lang="en-US" sz="2400" b="1">
                <a:solidFill>
                  <a:srgbClr val="FF6C00"/>
                </a:solidFill>
                <a:latin typeface="Elsevier Display Light" panose="02000000000000000000" pitchFamily="50" charset="0"/>
              </a:rPr>
              <a:t>ScienceDirect</a:t>
            </a:r>
          </a:p>
        </p:txBody>
      </p:sp>
      <p:pic>
        <p:nvPicPr>
          <p:cNvPr id="11" name="Picture 10">
            <a:extLst>
              <a:ext uri="{FF2B5EF4-FFF2-40B4-BE49-F238E27FC236}">
                <a16:creationId xmlns:a16="http://schemas.microsoft.com/office/drawing/2014/main" id="{C029A1C3-7B21-4B6A-855D-FAFEC13E03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1" y="5794407"/>
            <a:ext cx="755740" cy="835973"/>
          </a:xfrm>
          <a:prstGeom prst="rect">
            <a:avLst/>
          </a:prstGeom>
        </p:spPr>
      </p:pic>
    </p:spTree>
    <p:extLst>
      <p:ext uri="{BB962C8B-B14F-4D97-AF65-F5344CB8AC3E}">
        <p14:creationId xmlns:p14="http://schemas.microsoft.com/office/powerpoint/2010/main" val="167182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9FCF-2818-4BBE-BC42-492E560971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AD6630-931F-4719-88E2-52F1215D8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0D7FC-B306-4422-8BAC-66A9B9D5F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96839-9596-4BFE-B10B-FAD24F9224A3}"/>
              </a:ext>
            </a:extLst>
          </p:cNvPr>
          <p:cNvSpPr>
            <a:spLocks noGrp="1"/>
          </p:cNvSpPr>
          <p:nvPr>
            <p:ph type="dt" sz="half" idx="10"/>
          </p:nvPr>
        </p:nvSpPr>
        <p:spPr/>
        <p:txBody>
          <a:bodyPr/>
          <a:lstStyle/>
          <a:p>
            <a:fld id="{5D79AFA0-3802-452D-A5AA-822741D2021E}" type="datetimeFigureOut">
              <a:rPr lang="en-US" smtClean="0"/>
              <a:t>11/16/2021</a:t>
            </a:fld>
            <a:endParaRPr lang="en-US"/>
          </a:p>
        </p:txBody>
      </p:sp>
      <p:sp>
        <p:nvSpPr>
          <p:cNvPr id="6" name="Footer Placeholder 5">
            <a:extLst>
              <a:ext uri="{FF2B5EF4-FFF2-40B4-BE49-F238E27FC236}">
                <a16:creationId xmlns:a16="http://schemas.microsoft.com/office/drawing/2014/main" id="{ACC8C19B-E7F2-4F5D-BABC-FB8FEC920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0529B-5F9F-454A-8EBC-187BFFB7E2AC}"/>
              </a:ext>
            </a:extLst>
          </p:cNvPr>
          <p:cNvSpPr>
            <a:spLocks noGrp="1"/>
          </p:cNvSpPr>
          <p:nvPr>
            <p:ph type="sldNum" sz="quarter" idx="12"/>
          </p:nvPr>
        </p:nvSpPr>
        <p:spPr/>
        <p:txBody>
          <a:bodyPr/>
          <a:lstStyle/>
          <a:p>
            <a:fld id="{7E249005-B4A4-44B5-8C73-031E9349C83F}" type="slidenum">
              <a:rPr lang="en-US" smtClean="0"/>
              <a:t>‹#›</a:t>
            </a:fld>
            <a:endParaRPr lang="en-US"/>
          </a:p>
        </p:txBody>
      </p:sp>
      <p:sp>
        <p:nvSpPr>
          <p:cNvPr id="8" name="TextBox 7">
            <a:extLst>
              <a:ext uri="{FF2B5EF4-FFF2-40B4-BE49-F238E27FC236}">
                <a16:creationId xmlns:a16="http://schemas.microsoft.com/office/drawing/2014/main" id="{6AE9C644-16F1-451A-BBE1-AC2B47AFFA3C}"/>
              </a:ext>
            </a:extLst>
          </p:cNvPr>
          <p:cNvSpPr txBox="1"/>
          <p:nvPr userDrawn="1"/>
        </p:nvSpPr>
        <p:spPr>
          <a:xfrm>
            <a:off x="9705109" y="202623"/>
            <a:ext cx="2072986" cy="461665"/>
          </a:xfrm>
          <a:prstGeom prst="rect">
            <a:avLst/>
          </a:prstGeom>
          <a:noFill/>
        </p:spPr>
        <p:txBody>
          <a:bodyPr wrap="square" rtlCol="0">
            <a:spAutoFit/>
          </a:bodyPr>
          <a:lstStyle/>
          <a:p>
            <a:r>
              <a:rPr lang="en-US" sz="2400" b="1">
                <a:solidFill>
                  <a:srgbClr val="FF6C00"/>
                </a:solidFill>
                <a:latin typeface="Elsevier Display Light" panose="02000000000000000000" pitchFamily="50" charset="0"/>
              </a:rPr>
              <a:t>ScienceDirect</a:t>
            </a:r>
          </a:p>
        </p:txBody>
      </p:sp>
      <p:pic>
        <p:nvPicPr>
          <p:cNvPr id="11" name="Picture 10">
            <a:extLst>
              <a:ext uri="{FF2B5EF4-FFF2-40B4-BE49-F238E27FC236}">
                <a16:creationId xmlns:a16="http://schemas.microsoft.com/office/drawing/2014/main" id="{529FE08C-01AA-47DC-A0CE-50DB76C45B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1" y="5794407"/>
            <a:ext cx="755740" cy="835973"/>
          </a:xfrm>
          <a:prstGeom prst="rect">
            <a:avLst/>
          </a:prstGeom>
        </p:spPr>
      </p:pic>
    </p:spTree>
    <p:extLst>
      <p:ext uri="{BB962C8B-B14F-4D97-AF65-F5344CB8AC3E}">
        <p14:creationId xmlns:p14="http://schemas.microsoft.com/office/powerpoint/2010/main" val="275806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184497-5715-43FA-8101-E5D6734F2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FA25F0-427B-4CAB-9F70-517F956BF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205D0-923E-4C99-9945-285C551634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9AFA0-3802-452D-A5AA-822741D2021E}" type="datetimeFigureOut">
              <a:rPr lang="en-US" smtClean="0"/>
              <a:t>11/16/2021</a:t>
            </a:fld>
            <a:endParaRPr lang="en-US"/>
          </a:p>
        </p:txBody>
      </p:sp>
      <p:sp>
        <p:nvSpPr>
          <p:cNvPr id="5" name="Footer Placeholder 4">
            <a:extLst>
              <a:ext uri="{FF2B5EF4-FFF2-40B4-BE49-F238E27FC236}">
                <a16:creationId xmlns:a16="http://schemas.microsoft.com/office/drawing/2014/main" id="{3A86F760-CF76-4B3E-9A93-36708E0B4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046F0A-CE05-4727-B7D6-D4A53F8AF0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49005-B4A4-44B5-8C73-031E9349C83F}" type="slidenum">
              <a:rPr lang="en-US" smtClean="0"/>
              <a:t>‹#›</a:t>
            </a:fld>
            <a:endParaRPr lang="en-US"/>
          </a:p>
        </p:txBody>
      </p:sp>
    </p:spTree>
    <p:extLst>
      <p:ext uri="{BB962C8B-B14F-4D97-AF65-F5344CB8AC3E}">
        <p14:creationId xmlns:p14="http://schemas.microsoft.com/office/powerpoint/2010/main" val="1694440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ciencedirect.com/user/recommendat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mendeley.com/newsfee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ciencedirect.com/user/institution/logi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lsevier.com/solutions/sciencedirect/librarian-resource-center/web-accessibilit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ervice.elsevier.com/app/answers/detail/a_id/27930/supporthub/sciencedirect/p/10959/)" TargetMode="External"/><Relationship Id="rId2" Type="http://schemas.openxmlformats.org/officeDocument/2006/relationships/hyperlink" Target="https://service.elsevier.com/app/home/supporthub/sciencedirect/"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hyperlink" Target="https://privacy.elsevier.com/?redirect_to=https%3A%2F%2Fwww.sciencedirect.com%2F" TargetMode="External"/><Relationship Id="rId2" Type="http://schemas.openxmlformats.org/officeDocument/2006/relationships/hyperlink" Target="https://www.sciencedirect.co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www.sciencedirect.com/science/register-new-user" TargetMode="External"/><Relationship Id="rId2" Type="http://schemas.openxmlformats.org/officeDocument/2006/relationships/hyperlink" Target="https://www.sciencedirect.co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ciencedirect.com/search/advance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browse/journals-and-books"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sciencedirect.com/topics/index"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0BD445-2E8B-4F51-A7DB-FF741D400722}"/>
              </a:ext>
            </a:extLst>
          </p:cNvPr>
          <p:cNvPicPr>
            <a:picLocks noChangeAspect="1"/>
          </p:cNvPicPr>
          <p:nvPr/>
        </p:nvPicPr>
        <p:blipFill>
          <a:blip r:embed="rId2"/>
          <a:stretch>
            <a:fillRect/>
          </a:stretch>
        </p:blipFill>
        <p:spPr>
          <a:xfrm>
            <a:off x="6301637" y="2682910"/>
            <a:ext cx="5890363" cy="4175090"/>
          </a:xfrm>
          <a:prstGeom prst="rect">
            <a:avLst/>
          </a:prstGeom>
        </p:spPr>
      </p:pic>
      <p:sp>
        <p:nvSpPr>
          <p:cNvPr id="5" name="TextBox 4">
            <a:extLst>
              <a:ext uri="{FF2B5EF4-FFF2-40B4-BE49-F238E27FC236}">
                <a16:creationId xmlns:a16="http://schemas.microsoft.com/office/drawing/2014/main" id="{43DC78CC-EEC9-4D26-B812-C7BFE8EBBCFE}"/>
              </a:ext>
            </a:extLst>
          </p:cNvPr>
          <p:cNvSpPr txBox="1"/>
          <p:nvPr/>
        </p:nvSpPr>
        <p:spPr>
          <a:xfrm>
            <a:off x="653947" y="3059668"/>
            <a:ext cx="4019340" cy="892552"/>
          </a:xfrm>
          <a:prstGeom prst="rect">
            <a:avLst/>
          </a:prstGeom>
          <a:noFill/>
        </p:spPr>
        <p:txBody>
          <a:bodyPr wrap="square" rtlCol="0">
            <a:spAutoFit/>
          </a:bodyPr>
          <a:lstStyle/>
          <a:p>
            <a:r>
              <a:rPr lang="en-US" sz="3200">
                <a:solidFill>
                  <a:srgbClr val="FF6C00"/>
                </a:solidFill>
                <a:latin typeface="Elsevier Display Light" panose="02000000000000000000"/>
                <a:cs typeface="Nexus Sans Offc Pro" panose="020B0504030101020102" pitchFamily="34" charset="0"/>
              </a:rPr>
              <a:t>ScienceDirect</a:t>
            </a:r>
          </a:p>
          <a:p>
            <a:r>
              <a:rPr lang="en-US" sz="2000">
                <a:latin typeface="Elsevier Display Light" panose="02000000000000000000"/>
                <a:cs typeface="Nexus Sans Offc Pro" panose="020B0504030101020102" pitchFamily="34" charset="0"/>
              </a:rPr>
              <a:t>User Quick Start Guide</a:t>
            </a:r>
          </a:p>
        </p:txBody>
      </p:sp>
      <p:pic>
        <p:nvPicPr>
          <p:cNvPr id="7" name="Picture 6">
            <a:extLst>
              <a:ext uri="{FF2B5EF4-FFF2-40B4-BE49-F238E27FC236}">
                <a16:creationId xmlns:a16="http://schemas.microsoft.com/office/drawing/2014/main" id="{2AAE658A-939F-47E5-AD41-156ACD4F8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13" y="550631"/>
            <a:ext cx="1357759" cy="1501905"/>
          </a:xfrm>
          <a:prstGeom prst="rect">
            <a:avLst/>
          </a:prstGeom>
        </p:spPr>
      </p:pic>
    </p:spTree>
    <p:extLst>
      <p:ext uri="{BB962C8B-B14F-4D97-AF65-F5344CB8AC3E}">
        <p14:creationId xmlns:p14="http://schemas.microsoft.com/office/powerpoint/2010/main" val="15063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1F9AF4-B27B-45DC-AED3-6D64402CF186}"/>
              </a:ext>
            </a:extLst>
          </p:cNvPr>
          <p:cNvSpPr txBox="1"/>
          <p:nvPr/>
        </p:nvSpPr>
        <p:spPr>
          <a:xfrm>
            <a:off x="640079" y="822960"/>
            <a:ext cx="10911841" cy="461665"/>
          </a:xfrm>
          <a:prstGeom prst="rect">
            <a:avLst/>
          </a:prstGeom>
          <a:noFill/>
        </p:spPr>
        <p:txBody>
          <a:bodyPr wrap="square" lIns="91440" tIns="45720" rIns="91440" bIns="45720" rtlCol="0" anchor="t">
            <a:spAutoFit/>
          </a:bodyPr>
          <a:lstStyle/>
          <a:p>
            <a:r>
              <a:rPr lang="en-US" sz="2400" dirty="0">
                <a:latin typeface="Elsevier Display Light"/>
              </a:rPr>
              <a:t>ScienceDirect Topics expand your knowledge with foundational content</a:t>
            </a:r>
          </a:p>
        </p:txBody>
      </p:sp>
      <p:sp>
        <p:nvSpPr>
          <p:cNvPr id="7" name="TextBox 6">
            <a:extLst>
              <a:ext uri="{FF2B5EF4-FFF2-40B4-BE49-F238E27FC236}">
                <a16:creationId xmlns:a16="http://schemas.microsoft.com/office/drawing/2014/main" id="{C13137C1-CAFF-4D72-AC8C-45127703F96E}"/>
              </a:ext>
            </a:extLst>
          </p:cNvPr>
          <p:cNvSpPr txBox="1"/>
          <p:nvPr/>
        </p:nvSpPr>
        <p:spPr>
          <a:xfrm>
            <a:off x="560251" y="1627199"/>
            <a:ext cx="9171433" cy="338554"/>
          </a:xfrm>
          <a:prstGeom prst="rect">
            <a:avLst/>
          </a:prstGeom>
          <a:noFill/>
        </p:spPr>
        <p:txBody>
          <a:bodyPr wrap="square" rtlCol="0">
            <a:spAutoFit/>
          </a:bodyPr>
          <a:lstStyle/>
          <a:p>
            <a:r>
              <a:rPr lang="en-US" sz="1600">
                <a:latin typeface="Elsevier Display Light" panose="02000000000000000000" pitchFamily="50" charset="0"/>
              </a:rPr>
              <a:t>You’ll see</a:t>
            </a:r>
          </a:p>
        </p:txBody>
      </p:sp>
      <p:sp>
        <p:nvSpPr>
          <p:cNvPr id="8" name="TextBox 7">
            <a:extLst>
              <a:ext uri="{FF2B5EF4-FFF2-40B4-BE49-F238E27FC236}">
                <a16:creationId xmlns:a16="http://schemas.microsoft.com/office/drawing/2014/main" id="{A0BEBEAD-EB25-4DDF-B782-7FD58EE1E229}"/>
              </a:ext>
            </a:extLst>
          </p:cNvPr>
          <p:cNvSpPr txBox="1"/>
          <p:nvPr/>
        </p:nvSpPr>
        <p:spPr>
          <a:xfrm>
            <a:off x="640080" y="1884902"/>
            <a:ext cx="5455920" cy="11621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a:latin typeface="Elsevier Display Light" panose="02000000000000000000" pitchFamily="50" charset="0"/>
              </a:rPr>
              <a:t>A short definition</a:t>
            </a:r>
          </a:p>
          <a:p>
            <a:pPr marL="285750" indent="-285750">
              <a:lnSpc>
                <a:spcPct val="150000"/>
              </a:lnSpc>
              <a:buFont typeface="Arial" panose="020B0604020202020204" pitchFamily="34" charset="0"/>
              <a:buChar char="•"/>
            </a:pPr>
            <a:r>
              <a:rPr lang="en-US" sz="1600">
                <a:latin typeface="Elsevier Display Light" panose="02000000000000000000" pitchFamily="50" charset="0"/>
              </a:rPr>
              <a:t>Related terms</a:t>
            </a:r>
          </a:p>
          <a:p>
            <a:pPr marL="285750" indent="-285750">
              <a:lnSpc>
                <a:spcPct val="150000"/>
              </a:lnSpc>
              <a:buFont typeface="Arial" panose="020B0604020202020204" pitchFamily="34" charset="0"/>
              <a:buChar char="•"/>
            </a:pPr>
            <a:r>
              <a:rPr lang="en-US" sz="1600">
                <a:latin typeface="Elsevier Display Light" panose="02000000000000000000" pitchFamily="50" charset="0"/>
              </a:rPr>
              <a:t>Excerpts from relevant book content</a:t>
            </a:r>
          </a:p>
        </p:txBody>
      </p:sp>
      <p:sp>
        <p:nvSpPr>
          <p:cNvPr id="31" name="TextBox 30">
            <a:extLst>
              <a:ext uri="{FF2B5EF4-FFF2-40B4-BE49-F238E27FC236}">
                <a16:creationId xmlns:a16="http://schemas.microsoft.com/office/drawing/2014/main" id="{1FF381C0-ABA2-471C-990E-A65B749F8EB1}"/>
              </a:ext>
            </a:extLst>
          </p:cNvPr>
          <p:cNvSpPr txBox="1"/>
          <p:nvPr/>
        </p:nvSpPr>
        <p:spPr>
          <a:xfrm>
            <a:off x="3251821" y="5212811"/>
            <a:ext cx="3627427" cy="1323439"/>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Elsevier Display Light" panose="02000000000000000000" pitchFamily="50" charset="0"/>
              </a:rPr>
              <a:t>Computer Science</a:t>
            </a:r>
          </a:p>
          <a:p>
            <a:pPr marL="285750" indent="-285750">
              <a:buFont typeface="Arial" panose="020B0604020202020204" pitchFamily="34" charset="0"/>
              <a:buChar char="•"/>
            </a:pPr>
            <a:r>
              <a:rPr lang="en-US" sz="1600">
                <a:latin typeface="Elsevier Display Light" panose="02000000000000000000" pitchFamily="50" charset="0"/>
              </a:rPr>
              <a:t>Engineering</a:t>
            </a:r>
          </a:p>
          <a:p>
            <a:pPr marL="285750" indent="-285750">
              <a:buFont typeface="Arial" panose="020B0604020202020204" pitchFamily="34" charset="0"/>
              <a:buChar char="•"/>
            </a:pPr>
            <a:r>
              <a:rPr lang="en-US" sz="1600">
                <a:latin typeface="Elsevier Display Light" panose="02000000000000000000" pitchFamily="50" charset="0"/>
              </a:rPr>
              <a:t>Mathematics</a:t>
            </a:r>
          </a:p>
          <a:p>
            <a:pPr marL="285750" indent="-285750">
              <a:buFont typeface="Arial" panose="020B0604020202020204" pitchFamily="34" charset="0"/>
              <a:buChar char="•"/>
            </a:pPr>
            <a:r>
              <a:rPr lang="en-US" sz="1600">
                <a:latin typeface="Elsevier Display Light" panose="02000000000000000000" pitchFamily="50" charset="0"/>
              </a:rPr>
              <a:t>Physics and Astronomy</a:t>
            </a:r>
          </a:p>
          <a:p>
            <a:pPr marL="285750" indent="-285750">
              <a:buFont typeface="Arial" panose="020B0604020202020204" pitchFamily="34" charset="0"/>
              <a:buChar char="•"/>
            </a:pPr>
            <a:r>
              <a:rPr lang="en-US" sz="1600">
                <a:latin typeface="Elsevier Display Light" panose="02000000000000000000" pitchFamily="50" charset="0"/>
              </a:rPr>
              <a:t>Economics, Econometrics and Finance</a:t>
            </a:r>
          </a:p>
        </p:txBody>
      </p:sp>
      <p:sp>
        <p:nvSpPr>
          <p:cNvPr id="32" name="TextBox 31">
            <a:extLst>
              <a:ext uri="{FF2B5EF4-FFF2-40B4-BE49-F238E27FC236}">
                <a16:creationId xmlns:a16="http://schemas.microsoft.com/office/drawing/2014/main" id="{8D714373-9711-4839-8876-C313F70A06A6}"/>
              </a:ext>
            </a:extLst>
          </p:cNvPr>
          <p:cNvSpPr txBox="1"/>
          <p:nvPr/>
        </p:nvSpPr>
        <p:spPr>
          <a:xfrm>
            <a:off x="7243271" y="5212810"/>
            <a:ext cx="4253883" cy="1323439"/>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Elsevier Display Light" panose="02000000000000000000" pitchFamily="50" charset="0"/>
              </a:rPr>
              <a:t>Food Science</a:t>
            </a:r>
          </a:p>
          <a:p>
            <a:pPr marL="285750" indent="-285750">
              <a:buFont typeface="Arial" panose="020B0604020202020204" pitchFamily="34" charset="0"/>
              <a:buChar char="•"/>
            </a:pPr>
            <a:r>
              <a:rPr lang="en-US" sz="1600">
                <a:latin typeface="Elsevier Display Light" panose="02000000000000000000" pitchFamily="50" charset="0"/>
              </a:rPr>
              <a:t>Materials Science and Materials Engineering</a:t>
            </a:r>
          </a:p>
          <a:p>
            <a:pPr marL="285750" indent="-285750">
              <a:buFont typeface="Arial" panose="020B0604020202020204" pitchFamily="34" charset="0"/>
              <a:buChar char="•"/>
            </a:pPr>
            <a:r>
              <a:rPr lang="en-US" sz="1600">
                <a:latin typeface="Elsevier Display Light" panose="02000000000000000000" pitchFamily="50" charset="0"/>
              </a:rPr>
              <a:t>Earth and Environmental Sciences</a:t>
            </a:r>
          </a:p>
          <a:p>
            <a:pPr marL="285750" indent="-285750">
              <a:buFont typeface="Arial" panose="020B0604020202020204" pitchFamily="34" charset="0"/>
              <a:buChar char="•"/>
            </a:pPr>
            <a:r>
              <a:rPr lang="en-US" sz="1600">
                <a:latin typeface="Elsevier Display Light" panose="02000000000000000000" pitchFamily="50" charset="0"/>
              </a:rPr>
              <a:t>Psychology</a:t>
            </a:r>
          </a:p>
          <a:p>
            <a:pPr marL="285750" indent="-285750">
              <a:buFont typeface="Arial" panose="020B0604020202020204" pitchFamily="34" charset="0"/>
              <a:buChar char="•"/>
            </a:pPr>
            <a:r>
              <a:rPr lang="en-US" sz="1600">
                <a:latin typeface="Elsevier Display Light" panose="02000000000000000000" pitchFamily="50" charset="0"/>
              </a:rPr>
              <a:t>Social Sciences</a:t>
            </a:r>
          </a:p>
        </p:txBody>
      </p:sp>
      <p:sp>
        <p:nvSpPr>
          <p:cNvPr id="33" name="Rectangle 32">
            <a:extLst>
              <a:ext uri="{FF2B5EF4-FFF2-40B4-BE49-F238E27FC236}">
                <a16:creationId xmlns:a16="http://schemas.microsoft.com/office/drawing/2014/main" id="{A0BA3038-14E4-4268-AFAE-E87395449C3A}"/>
              </a:ext>
            </a:extLst>
          </p:cNvPr>
          <p:cNvSpPr/>
          <p:nvPr/>
        </p:nvSpPr>
        <p:spPr>
          <a:xfrm>
            <a:off x="640079" y="3256022"/>
            <a:ext cx="10911841" cy="1569660"/>
          </a:xfrm>
          <a:prstGeom prst="rect">
            <a:avLst/>
          </a:prstGeom>
        </p:spPr>
        <p:txBody>
          <a:bodyPr wrap="square" lIns="91440" tIns="45720" rIns="91440" bIns="45720" anchor="t">
            <a:spAutoFit/>
          </a:bodyPr>
          <a:lstStyle/>
          <a:p>
            <a:r>
              <a:rPr lang="en-US" sz="1600" dirty="0">
                <a:latin typeface="Elsevier Display Light" panose="02000000000000000000" pitchFamily="50" charset="0"/>
              </a:rPr>
              <a:t>Add to Mendeley, download as PDF or set an alert to save your </a:t>
            </a:r>
          </a:p>
          <a:p>
            <a:r>
              <a:rPr lang="en-US" sz="1600" dirty="0">
                <a:latin typeface="Elsevier Display Light" panose="02000000000000000000" pitchFamily="50" charset="0"/>
              </a:rPr>
              <a:t>sources and unlock critical and contextual information to </a:t>
            </a:r>
          </a:p>
          <a:p>
            <a:r>
              <a:rPr lang="en-US" sz="1600" dirty="0">
                <a:latin typeface="Elsevier Display Light"/>
              </a:rPr>
              <a:t>find the answers you need. </a:t>
            </a:r>
            <a:endParaRPr lang="en-US" sz="1600" dirty="0">
              <a:latin typeface="Elsevier Display Light" panose="02000000000000000000" pitchFamily="50" charset="0"/>
            </a:endParaRPr>
          </a:p>
          <a:p>
            <a:endParaRPr lang="en-US" sz="1600" dirty="0">
              <a:latin typeface="Elsevier Display Light"/>
            </a:endParaRPr>
          </a:p>
          <a:p>
            <a:r>
              <a:rPr lang="en-US" sz="1600" dirty="0">
                <a:latin typeface="Elsevier Display Light" panose="02000000000000000000" pitchFamily="50" charset="0"/>
              </a:rPr>
              <a:t>If you’re using Google or another search engine to get more information about a term, just enter the term and ScienceDirect, and it comes up. With enhanced taxonomy across all 20 Topic domains, Topic pages are available for many disciplines including:</a:t>
            </a:r>
          </a:p>
        </p:txBody>
      </p:sp>
      <p:pic>
        <p:nvPicPr>
          <p:cNvPr id="2" name="Picture 1" descr="Example of a topic page with different areas highlighted">
            <a:extLst>
              <a:ext uri="{FF2B5EF4-FFF2-40B4-BE49-F238E27FC236}">
                <a16:creationId xmlns:a16="http://schemas.microsoft.com/office/drawing/2014/main" id="{25C0B674-C76F-4C46-8688-E1B08F2E7B38}"/>
              </a:ext>
            </a:extLst>
          </p:cNvPr>
          <p:cNvPicPr>
            <a:picLocks noChangeAspect="1"/>
          </p:cNvPicPr>
          <p:nvPr/>
        </p:nvPicPr>
        <p:blipFill>
          <a:blip r:embed="rId2"/>
          <a:stretch>
            <a:fillRect/>
          </a:stretch>
        </p:blipFill>
        <p:spPr>
          <a:xfrm>
            <a:off x="7066800" y="1664236"/>
            <a:ext cx="4013200" cy="2153004"/>
          </a:xfrm>
          <a:prstGeom prst="rect">
            <a:avLst/>
          </a:prstGeom>
        </p:spPr>
      </p:pic>
      <p:sp>
        <p:nvSpPr>
          <p:cNvPr id="4" name="Rectangle: Rounded Corners 3">
            <a:extLst>
              <a:ext uri="{FF2B5EF4-FFF2-40B4-BE49-F238E27FC236}">
                <a16:creationId xmlns:a16="http://schemas.microsoft.com/office/drawing/2014/main" id="{83379EA6-8C40-41D5-875B-5475AC12F410}"/>
              </a:ext>
            </a:extLst>
          </p:cNvPr>
          <p:cNvSpPr/>
          <p:nvPr/>
        </p:nvSpPr>
        <p:spPr>
          <a:xfrm>
            <a:off x="7066800" y="3087280"/>
            <a:ext cx="1786914" cy="699599"/>
          </a:xfrm>
          <a:prstGeom prst="roundRect">
            <a:avLst/>
          </a:prstGeom>
          <a:noFill/>
          <a:ln w="15875">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06318F7-98CE-4E0B-A821-D39DE9D7C9D9}"/>
              </a:ext>
            </a:extLst>
          </p:cNvPr>
          <p:cNvSpPr/>
          <p:nvPr/>
        </p:nvSpPr>
        <p:spPr>
          <a:xfrm>
            <a:off x="7072380" y="1726293"/>
            <a:ext cx="2550591" cy="630084"/>
          </a:xfrm>
          <a:prstGeom prst="roundRect">
            <a:avLst/>
          </a:prstGeom>
          <a:noFill/>
          <a:ln w="1905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E38DFE4-8DE3-4E55-A177-F9F39C2E5D9A}"/>
              </a:ext>
            </a:extLst>
          </p:cNvPr>
          <p:cNvSpPr/>
          <p:nvPr/>
        </p:nvSpPr>
        <p:spPr>
          <a:xfrm>
            <a:off x="9940781" y="1765718"/>
            <a:ext cx="995733" cy="590659"/>
          </a:xfrm>
          <a:prstGeom prst="roundRect">
            <a:avLst/>
          </a:prstGeom>
          <a:noFill/>
          <a:ln w="1905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1869DD0-B797-4680-8EA6-10F10E5E95F1}"/>
              </a:ext>
            </a:extLst>
          </p:cNvPr>
          <p:cNvCxnSpPr>
            <a:cxnSpLocks/>
          </p:cNvCxnSpPr>
          <p:nvPr/>
        </p:nvCxnSpPr>
        <p:spPr>
          <a:xfrm>
            <a:off x="2626242" y="2146293"/>
            <a:ext cx="4432796" cy="0"/>
          </a:xfrm>
          <a:prstGeom prst="line">
            <a:avLst/>
          </a:prstGeom>
          <a:ln w="19050">
            <a:solidFill>
              <a:srgbClr val="FF6C00"/>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87B5B68A-2318-4778-B56F-13CF63B2083A}"/>
              </a:ext>
            </a:extLst>
          </p:cNvPr>
          <p:cNvCxnSpPr>
            <a:cxnSpLocks/>
            <a:endCxn id="4" idx="1"/>
          </p:cNvCxnSpPr>
          <p:nvPr/>
        </p:nvCxnSpPr>
        <p:spPr>
          <a:xfrm>
            <a:off x="4385381" y="2860131"/>
            <a:ext cx="2681419" cy="576949"/>
          </a:xfrm>
          <a:prstGeom prst="bentConnector3">
            <a:avLst>
              <a:gd name="adj1" fmla="val 94582"/>
            </a:avLst>
          </a:prstGeom>
          <a:ln w="19050">
            <a:solidFill>
              <a:srgbClr val="FF6C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9E3F5B6B-5232-4578-9173-73DE41A24B6D}"/>
              </a:ext>
            </a:extLst>
          </p:cNvPr>
          <p:cNvCxnSpPr>
            <a:cxnSpLocks/>
            <a:endCxn id="11" idx="2"/>
          </p:cNvCxnSpPr>
          <p:nvPr/>
        </p:nvCxnSpPr>
        <p:spPr>
          <a:xfrm flipV="1">
            <a:off x="2296633" y="2356377"/>
            <a:ext cx="8142015" cy="152904"/>
          </a:xfrm>
          <a:prstGeom prst="bentConnector2">
            <a:avLst/>
          </a:prstGeom>
          <a:ln w="19050">
            <a:solidFill>
              <a:srgbClr val="FF6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59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1F9AF4-B27B-45DC-AED3-6D64402CF186}"/>
              </a:ext>
            </a:extLst>
          </p:cNvPr>
          <p:cNvSpPr txBox="1"/>
          <p:nvPr/>
        </p:nvSpPr>
        <p:spPr>
          <a:xfrm>
            <a:off x="640080" y="822960"/>
            <a:ext cx="10186416" cy="523220"/>
          </a:xfrm>
          <a:prstGeom prst="rect">
            <a:avLst/>
          </a:prstGeom>
          <a:noFill/>
        </p:spPr>
        <p:txBody>
          <a:bodyPr wrap="square" rtlCol="0">
            <a:spAutoFit/>
          </a:bodyPr>
          <a:lstStyle/>
          <a:p>
            <a:r>
              <a:rPr lang="en-US" sz="2800">
                <a:latin typeface="Elsevier Display Light" panose="02000000000000000000" pitchFamily="50" charset="0"/>
              </a:rPr>
              <a:t>Stay signed in to get personalized recommendations</a:t>
            </a:r>
          </a:p>
        </p:txBody>
      </p:sp>
      <p:sp>
        <p:nvSpPr>
          <p:cNvPr id="7" name="TextBox 6">
            <a:extLst>
              <a:ext uri="{FF2B5EF4-FFF2-40B4-BE49-F238E27FC236}">
                <a16:creationId xmlns:a16="http://schemas.microsoft.com/office/drawing/2014/main" id="{C13137C1-CAFF-4D72-AC8C-45127703F96E}"/>
              </a:ext>
            </a:extLst>
          </p:cNvPr>
          <p:cNvSpPr txBox="1"/>
          <p:nvPr/>
        </p:nvSpPr>
        <p:spPr>
          <a:xfrm>
            <a:off x="640079" y="1535229"/>
            <a:ext cx="10707625" cy="2062103"/>
          </a:xfrm>
          <a:prstGeom prst="rect">
            <a:avLst/>
          </a:prstGeom>
          <a:noFill/>
        </p:spPr>
        <p:txBody>
          <a:bodyPr wrap="square" rtlCol="0">
            <a:spAutoFit/>
          </a:bodyPr>
          <a:lstStyle/>
          <a:p>
            <a:r>
              <a:rPr lang="en-US" sz="1600">
                <a:latin typeface="Elsevier Display Light" panose="02000000000000000000" pitchFamily="50" charset="0"/>
              </a:rPr>
              <a:t>You can prevent information overload by staying signed in while you browse and search in ScienceDirect. Personalized recommendations will make your research more effective. The more you interact with ScienceDirect while signed in, the more precise and relevant the recommendations become.</a:t>
            </a:r>
          </a:p>
          <a:p>
            <a:endParaRPr lang="en-US" sz="1600">
              <a:latin typeface="Elsevier Display Light" panose="02000000000000000000" pitchFamily="50" charset="0"/>
            </a:endParaRPr>
          </a:p>
          <a:p>
            <a:r>
              <a:rPr lang="en-US" sz="1600">
                <a:latin typeface="Elsevier Display Light" panose="02000000000000000000" pitchFamily="50" charset="0"/>
              </a:rPr>
              <a:t>Let us help you direct the right content to you when and where you need it during your research process. We’ll use machine learning and your online activity to suggest content tailored specifically to your needs. </a:t>
            </a:r>
          </a:p>
          <a:p>
            <a:endParaRPr lang="en-US" sz="1600">
              <a:latin typeface="Elsevier Display Light" panose="02000000000000000000" pitchFamily="50" charset="0"/>
            </a:endParaRPr>
          </a:p>
          <a:p>
            <a:r>
              <a:rPr lang="en-US" sz="1600">
                <a:latin typeface="Elsevier Display Light" panose="02000000000000000000" pitchFamily="50" charset="0"/>
              </a:rPr>
              <a:t>On the homepage, click on your name and then '</a:t>
            </a:r>
            <a:r>
              <a:rPr lang="en-US" sz="1600">
                <a:latin typeface="Elsevier Display Light" panose="02000000000000000000" pitchFamily="50" charset="0"/>
                <a:hlinkClick r:id="rId2"/>
              </a:rPr>
              <a:t>My recommendations</a:t>
            </a:r>
            <a:r>
              <a:rPr lang="en-US" sz="1600">
                <a:latin typeface="Elsevier Display Light" panose="02000000000000000000" pitchFamily="50" charset="0"/>
              </a:rPr>
              <a:t>’ to see what our adaptive algorithm has found for you.</a:t>
            </a:r>
          </a:p>
        </p:txBody>
      </p:sp>
      <p:sp>
        <p:nvSpPr>
          <p:cNvPr id="8" name="TextBox 7">
            <a:extLst>
              <a:ext uri="{FF2B5EF4-FFF2-40B4-BE49-F238E27FC236}">
                <a16:creationId xmlns:a16="http://schemas.microsoft.com/office/drawing/2014/main" id="{A0BEBEAD-EB25-4DDF-B782-7FD58EE1E229}"/>
              </a:ext>
            </a:extLst>
          </p:cNvPr>
          <p:cNvSpPr txBox="1"/>
          <p:nvPr/>
        </p:nvSpPr>
        <p:spPr>
          <a:xfrm>
            <a:off x="640080" y="5216746"/>
            <a:ext cx="10707624" cy="338554"/>
          </a:xfrm>
          <a:prstGeom prst="rect">
            <a:avLst/>
          </a:prstGeom>
          <a:noFill/>
        </p:spPr>
        <p:txBody>
          <a:bodyPr wrap="square" rtlCol="0">
            <a:spAutoFit/>
          </a:bodyPr>
          <a:lstStyle/>
          <a:p>
            <a:r>
              <a:rPr lang="en-US" sz="1600">
                <a:latin typeface="Elsevier Display Light" panose="02000000000000000000" pitchFamily="50" charset="0"/>
              </a:rPr>
              <a:t>My recommendations offers you a complete list of recommended research content each week, delivered to you via email.</a:t>
            </a:r>
          </a:p>
        </p:txBody>
      </p:sp>
      <p:pic>
        <p:nvPicPr>
          <p:cNvPr id="2" name="Picture 1" descr="View of personalized recommendations header">
            <a:extLst>
              <a:ext uri="{FF2B5EF4-FFF2-40B4-BE49-F238E27FC236}">
                <a16:creationId xmlns:a16="http://schemas.microsoft.com/office/drawing/2014/main" id="{D158275B-0604-4583-AA1E-F29F5CA53D97}"/>
              </a:ext>
            </a:extLst>
          </p:cNvPr>
          <p:cNvPicPr>
            <a:picLocks noChangeAspect="1"/>
          </p:cNvPicPr>
          <p:nvPr/>
        </p:nvPicPr>
        <p:blipFill rotWithShape="1">
          <a:blip r:embed="rId3"/>
          <a:srcRect b="14876"/>
          <a:stretch/>
        </p:blipFill>
        <p:spPr>
          <a:xfrm>
            <a:off x="3432404" y="3556785"/>
            <a:ext cx="4601767" cy="1655788"/>
          </a:xfrm>
          <a:prstGeom prst="rect">
            <a:avLst/>
          </a:prstGeom>
        </p:spPr>
      </p:pic>
      <p:sp>
        <p:nvSpPr>
          <p:cNvPr id="9" name="Rectangle: Rounded Corners 8">
            <a:extLst>
              <a:ext uri="{FF2B5EF4-FFF2-40B4-BE49-F238E27FC236}">
                <a16:creationId xmlns:a16="http://schemas.microsoft.com/office/drawing/2014/main" id="{0E946496-174A-4E62-AC2C-B1A6B3DED027}"/>
              </a:ext>
            </a:extLst>
          </p:cNvPr>
          <p:cNvSpPr/>
          <p:nvPr/>
        </p:nvSpPr>
        <p:spPr>
          <a:xfrm>
            <a:off x="3538108" y="4273397"/>
            <a:ext cx="4208194" cy="297712"/>
          </a:xfrm>
          <a:prstGeom prst="roundRect">
            <a:avLst/>
          </a:prstGeom>
          <a:noFill/>
          <a:ln w="1905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41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1F9AF4-B27B-45DC-AED3-6D64402CF186}"/>
              </a:ext>
            </a:extLst>
          </p:cNvPr>
          <p:cNvSpPr txBox="1"/>
          <p:nvPr/>
        </p:nvSpPr>
        <p:spPr>
          <a:xfrm>
            <a:off x="640080" y="822960"/>
            <a:ext cx="10186416" cy="523220"/>
          </a:xfrm>
          <a:prstGeom prst="rect">
            <a:avLst/>
          </a:prstGeom>
          <a:noFill/>
        </p:spPr>
        <p:txBody>
          <a:bodyPr wrap="square" rtlCol="0">
            <a:spAutoFit/>
          </a:bodyPr>
          <a:lstStyle/>
          <a:p>
            <a:r>
              <a:rPr lang="en-US" sz="2800">
                <a:latin typeface="Elsevier Display Light" panose="02000000000000000000" pitchFamily="50" charset="0"/>
              </a:rPr>
              <a:t>Schedule alerts about new relevant research</a:t>
            </a:r>
          </a:p>
        </p:txBody>
      </p:sp>
      <p:sp>
        <p:nvSpPr>
          <p:cNvPr id="7" name="TextBox 6">
            <a:extLst>
              <a:ext uri="{FF2B5EF4-FFF2-40B4-BE49-F238E27FC236}">
                <a16:creationId xmlns:a16="http://schemas.microsoft.com/office/drawing/2014/main" id="{C13137C1-CAFF-4D72-AC8C-45127703F96E}"/>
              </a:ext>
            </a:extLst>
          </p:cNvPr>
          <p:cNvSpPr txBox="1"/>
          <p:nvPr/>
        </p:nvSpPr>
        <p:spPr>
          <a:xfrm>
            <a:off x="640079" y="1535229"/>
            <a:ext cx="10707625" cy="1323439"/>
          </a:xfrm>
          <a:prstGeom prst="rect">
            <a:avLst/>
          </a:prstGeom>
          <a:noFill/>
        </p:spPr>
        <p:txBody>
          <a:bodyPr wrap="square" rtlCol="0">
            <a:spAutoFit/>
          </a:bodyPr>
          <a:lstStyle/>
          <a:p>
            <a:r>
              <a:rPr lang="en-US" sz="1600">
                <a:latin typeface="Elsevier Display Light" panose="02000000000000000000" pitchFamily="50" charset="0"/>
              </a:rPr>
              <a:t>Unlike Recommendations, Alerts let you know about only new research that meets your criteria.</a:t>
            </a:r>
          </a:p>
          <a:p>
            <a:endParaRPr lang="en-US" sz="1600">
              <a:latin typeface="Elsevier Display Light" panose="02000000000000000000" pitchFamily="50" charset="0"/>
            </a:endParaRPr>
          </a:p>
          <a:p>
            <a:r>
              <a:rPr lang="en-US" sz="1600">
                <a:latin typeface="Elsevier Display Light" panose="02000000000000000000" pitchFamily="50" charset="0"/>
              </a:rPr>
              <a:t>Once you’ve either searched in ScienceDirect or browsed publications, you can choose to sign up for alerts. Go to ‘Manage alerts’, then click on either ‘Journal &amp; Book series’, ‘Search’ or both. You can select a publication or carry out a search to set the alerts you want. </a:t>
            </a:r>
          </a:p>
        </p:txBody>
      </p:sp>
      <p:pic>
        <p:nvPicPr>
          <p:cNvPr id="6" name="Picture 5" descr="Profile view of Alerts, Recommendations and History">
            <a:extLst>
              <a:ext uri="{FF2B5EF4-FFF2-40B4-BE49-F238E27FC236}">
                <a16:creationId xmlns:a16="http://schemas.microsoft.com/office/drawing/2014/main" id="{B37CED80-DAC8-4D55-88FC-142316495617}"/>
              </a:ext>
            </a:extLst>
          </p:cNvPr>
          <p:cNvPicPr>
            <a:picLocks noChangeAspect="1"/>
          </p:cNvPicPr>
          <p:nvPr/>
        </p:nvPicPr>
        <p:blipFill>
          <a:blip r:embed="rId2"/>
          <a:stretch>
            <a:fillRect/>
          </a:stretch>
        </p:blipFill>
        <p:spPr>
          <a:xfrm>
            <a:off x="2295389" y="3047717"/>
            <a:ext cx="6875798" cy="2749422"/>
          </a:xfrm>
          <a:prstGeom prst="rect">
            <a:avLst/>
          </a:prstGeom>
        </p:spPr>
      </p:pic>
    </p:spTree>
    <p:extLst>
      <p:ext uri="{BB962C8B-B14F-4D97-AF65-F5344CB8AC3E}">
        <p14:creationId xmlns:p14="http://schemas.microsoft.com/office/powerpoint/2010/main" val="1290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1F9AF4-B27B-45DC-AED3-6D64402CF186}"/>
              </a:ext>
            </a:extLst>
          </p:cNvPr>
          <p:cNvSpPr txBox="1"/>
          <p:nvPr/>
        </p:nvSpPr>
        <p:spPr>
          <a:xfrm>
            <a:off x="640080" y="822960"/>
            <a:ext cx="10186416" cy="523220"/>
          </a:xfrm>
          <a:prstGeom prst="rect">
            <a:avLst/>
          </a:prstGeom>
          <a:noFill/>
        </p:spPr>
        <p:txBody>
          <a:bodyPr wrap="square" rtlCol="0">
            <a:spAutoFit/>
          </a:bodyPr>
          <a:lstStyle/>
          <a:p>
            <a:r>
              <a:rPr lang="en-US" sz="2800" dirty="0">
                <a:latin typeface="Elsevier Display Light" panose="02000000000000000000" pitchFamily="50" charset="0"/>
              </a:rPr>
              <a:t>Easier tracking of your reading and search history</a:t>
            </a:r>
          </a:p>
        </p:txBody>
      </p:sp>
      <p:sp>
        <p:nvSpPr>
          <p:cNvPr id="7" name="TextBox 6">
            <a:extLst>
              <a:ext uri="{FF2B5EF4-FFF2-40B4-BE49-F238E27FC236}">
                <a16:creationId xmlns:a16="http://schemas.microsoft.com/office/drawing/2014/main" id="{C13137C1-CAFF-4D72-AC8C-45127703F96E}"/>
              </a:ext>
            </a:extLst>
          </p:cNvPr>
          <p:cNvSpPr txBox="1"/>
          <p:nvPr/>
        </p:nvSpPr>
        <p:spPr>
          <a:xfrm>
            <a:off x="640080" y="1585323"/>
            <a:ext cx="4900750" cy="3785652"/>
          </a:xfrm>
          <a:prstGeom prst="rect">
            <a:avLst/>
          </a:prstGeom>
          <a:noFill/>
        </p:spPr>
        <p:txBody>
          <a:bodyPr wrap="square" rtlCol="0">
            <a:spAutoFit/>
          </a:bodyPr>
          <a:lstStyle/>
          <a:p>
            <a:r>
              <a:rPr lang="en-US" sz="1600">
                <a:latin typeface="Elsevier Display Light" panose="02000000000000000000" pitchFamily="50" charset="0"/>
              </a:rPr>
              <a:t>When signed in, your Search and Reading history helps you keep track of your activities.</a:t>
            </a:r>
          </a:p>
          <a:p>
            <a:endParaRPr lang="en-US" sz="1600">
              <a:latin typeface="Elsevier Display Light" panose="02000000000000000000" pitchFamily="50" charset="0"/>
            </a:endParaRPr>
          </a:p>
          <a:p>
            <a:r>
              <a:rPr lang="en-US" sz="1600">
                <a:latin typeface="Elsevier Display Light" panose="02000000000000000000" pitchFamily="50" charset="0"/>
              </a:rPr>
              <a:t>The 100 most recent articles you have viewed will be saved in your reading history.</a:t>
            </a:r>
          </a:p>
          <a:p>
            <a:endParaRPr lang="en-US" sz="1600">
              <a:latin typeface="Elsevier Display Light" panose="02000000000000000000" pitchFamily="50" charset="0"/>
            </a:endParaRPr>
          </a:p>
          <a:p>
            <a:r>
              <a:rPr lang="en-US" sz="1600">
                <a:latin typeface="Elsevier Display Light" panose="02000000000000000000" pitchFamily="50" charset="0"/>
              </a:rPr>
              <a:t>You can then review, save and delete items from your ScienceDirect Reading or Search history or download the full list of entries. </a:t>
            </a:r>
          </a:p>
          <a:p>
            <a:endParaRPr lang="en-US" sz="1600">
              <a:latin typeface="Elsevier Display Light" panose="02000000000000000000" pitchFamily="50" charset="0"/>
            </a:endParaRPr>
          </a:p>
          <a:p>
            <a:r>
              <a:rPr lang="en-US" sz="1600">
                <a:latin typeface="Elsevier Display Light" panose="02000000000000000000" pitchFamily="50" charset="0"/>
              </a:rPr>
              <a:t>Use the toggle at the top of the screen to easily switch on and off your history. </a:t>
            </a:r>
          </a:p>
          <a:p>
            <a:endParaRPr lang="en-US" sz="1600">
              <a:latin typeface="Elsevier Display Light" panose="02000000000000000000" pitchFamily="50" charset="0"/>
            </a:endParaRPr>
          </a:p>
          <a:p>
            <a:endParaRPr lang="en-US" sz="1600">
              <a:latin typeface="Elsevier Display Light" panose="02000000000000000000" pitchFamily="50" charset="0"/>
            </a:endParaRPr>
          </a:p>
          <a:p>
            <a:endParaRPr lang="en-US" sz="1600">
              <a:latin typeface="Elsevier Display Light" panose="02000000000000000000" pitchFamily="50" charset="0"/>
            </a:endParaRPr>
          </a:p>
        </p:txBody>
      </p:sp>
      <p:pic>
        <p:nvPicPr>
          <p:cNvPr id="10" name="Picture 9">
            <a:extLst>
              <a:ext uri="{FF2B5EF4-FFF2-40B4-BE49-F238E27FC236}">
                <a16:creationId xmlns:a16="http://schemas.microsoft.com/office/drawing/2014/main" id="{679264C1-3C7E-B443-B8FB-089FB98C33B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98634" y="1585323"/>
            <a:ext cx="5887844" cy="4321285"/>
          </a:xfrm>
          <a:prstGeom prst="rect">
            <a:avLst/>
          </a:prstGeom>
        </p:spPr>
      </p:pic>
      <p:pic>
        <p:nvPicPr>
          <p:cNvPr id="11" name="Picture 10">
            <a:extLst>
              <a:ext uri="{FF2B5EF4-FFF2-40B4-BE49-F238E27FC236}">
                <a16:creationId xmlns:a16="http://schemas.microsoft.com/office/drawing/2014/main" id="{6D40CBBC-0375-A94E-881C-4395000912A0}"/>
              </a:ext>
            </a:extLst>
          </p:cNvPr>
          <p:cNvPicPr>
            <a:picLocks noChangeAspect="1"/>
          </p:cNvPicPr>
          <p:nvPr/>
        </p:nvPicPr>
        <p:blipFill rotWithShape="1">
          <a:blip r:embed="rId3"/>
          <a:srcRect b="16387"/>
          <a:stretch/>
        </p:blipFill>
        <p:spPr>
          <a:xfrm>
            <a:off x="6505252" y="1968285"/>
            <a:ext cx="4498545" cy="3316637"/>
          </a:xfrm>
          <a:prstGeom prst="rect">
            <a:avLst/>
          </a:prstGeom>
        </p:spPr>
      </p:pic>
      <p:pic>
        <p:nvPicPr>
          <p:cNvPr id="4" name="Picture 3" descr="Tablet view of reading history">
            <a:extLst>
              <a:ext uri="{FF2B5EF4-FFF2-40B4-BE49-F238E27FC236}">
                <a16:creationId xmlns:a16="http://schemas.microsoft.com/office/drawing/2014/main" id="{F8F899DD-D3D2-47E7-9F41-723894145EBD}"/>
              </a:ext>
            </a:extLst>
          </p:cNvPr>
          <p:cNvPicPr>
            <a:picLocks noChangeAspect="1"/>
          </p:cNvPicPr>
          <p:nvPr/>
        </p:nvPicPr>
        <p:blipFill rotWithShape="1">
          <a:blip r:embed="rId4"/>
          <a:srcRect l="-1070" r="1070" b="11411"/>
          <a:stretch/>
        </p:blipFill>
        <p:spPr>
          <a:xfrm>
            <a:off x="6505252" y="1968286"/>
            <a:ext cx="4498545" cy="3316636"/>
          </a:xfrm>
          <a:prstGeom prst="rect">
            <a:avLst/>
          </a:prstGeom>
        </p:spPr>
      </p:pic>
      <p:sp>
        <p:nvSpPr>
          <p:cNvPr id="8" name="TextBox 7">
            <a:extLst>
              <a:ext uri="{FF2B5EF4-FFF2-40B4-BE49-F238E27FC236}">
                <a16:creationId xmlns:a16="http://schemas.microsoft.com/office/drawing/2014/main" id="{FC0A2CE5-7584-1542-B0FC-3D42283C71D7}"/>
              </a:ext>
            </a:extLst>
          </p:cNvPr>
          <p:cNvSpPr txBox="1"/>
          <p:nvPr/>
        </p:nvSpPr>
        <p:spPr>
          <a:xfrm>
            <a:off x="6870952" y="5629609"/>
            <a:ext cx="4049717" cy="276999"/>
          </a:xfrm>
          <a:prstGeom prst="rect">
            <a:avLst/>
          </a:prstGeom>
          <a:noFill/>
        </p:spPr>
        <p:txBody>
          <a:bodyPr wrap="square" rtlCol="0">
            <a:spAutoFit/>
          </a:bodyPr>
          <a:lstStyle/>
          <a:p>
            <a:pPr algn="ctr"/>
            <a:r>
              <a:rPr lang="en-US" sz="1200" i="1" dirty="0">
                <a:latin typeface="Elsevier Display Light" panose="02000000000000000000" pitchFamily="50" charset="0"/>
              </a:rPr>
              <a:t>Users can manage their reading history and customize settings</a:t>
            </a:r>
          </a:p>
        </p:txBody>
      </p:sp>
    </p:spTree>
    <p:extLst>
      <p:ext uri="{BB962C8B-B14F-4D97-AF65-F5344CB8AC3E}">
        <p14:creationId xmlns:p14="http://schemas.microsoft.com/office/powerpoint/2010/main" val="98510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6430FD-4B8C-43AE-B1E0-FDD0D418A267}"/>
              </a:ext>
            </a:extLst>
          </p:cNvPr>
          <p:cNvSpPr/>
          <p:nvPr/>
        </p:nvSpPr>
        <p:spPr>
          <a:xfrm>
            <a:off x="575734" y="1549958"/>
            <a:ext cx="11187179" cy="1569660"/>
          </a:xfrm>
          <a:prstGeom prst="rect">
            <a:avLst/>
          </a:prstGeom>
        </p:spPr>
        <p:txBody>
          <a:bodyPr wrap="square">
            <a:spAutoFit/>
          </a:bodyPr>
          <a:lstStyle/>
          <a:p>
            <a:r>
              <a:rPr lang="en-US" sz="1600">
                <a:latin typeface="Elsevier Display Light" panose="02000000000000000000" pitchFamily="50" charset="0"/>
              </a:rPr>
              <a:t>Many of you also use </a:t>
            </a:r>
            <a:r>
              <a:rPr lang="en-US" sz="1600">
                <a:latin typeface="Elsevier Display Light" panose="02000000000000000000" pitchFamily="50" charset="0"/>
                <a:hlinkClick r:id="rId2"/>
              </a:rPr>
              <a:t>Mendeley</a:t>
            </a:r>
            <a:r>
              <a:rPr lang="en-US" sz="1600">
                <a:latin typeface="Elsevier Display Light" panose="02000000000000000000" pitchFamily="50" charset="0"/>
              </a:rPr>
              <a:t>, our free reference manager and an academic social network, seamlessly embedded in ScienceDirect.  Knowing that importing PDFs and references from the web is an important part of many researchers' workflow, you can directly export  articles from ScienceDirect into your Mendeley library</a:t>
            </a:r>
          </a:p>
          <a:p>
            <a:endParaRPr lang="en-US" sz="1600">
              <a:latin typeface="Elsevier Display Light" panose="02000000000000000000" pitchFamily="50" charset="0"/>
            </a:endParaRPr>
          </a:p>
          <a:p>
            <a:r>
              <a:rPr lang="en-US" sz="1600">
                <a:latin typeface="Elsevier Display Light" panose="02000000000000000000" pitchFamily="50" charset="0"/>
              </a:rPr>
              <a:t>Once you've been authenticated on ScienceDirect, the Mendeley Importer will recognize that you have the right to access full-text  PDFs and you can </a:t>
            </a:r>
            <a:r>
              <a:rPr lang="en-US" sz="1600" b="1">
                <a:latin typeface="Elsevier Display Light" panose="02000000000000000000" pitchFamily="50" charset="0"/>
              </a:rPr>
              <a:t>add to Mendeley</a:t>
            </a:r>
            <a:r>
              <a:rPr lang="en-US" sz="1600">
                <a:latin typeface="Elsevier Display Light" panose="02000000000000000000" pitchFamily="50" charset="0"/>
              </a:rPr>
              <a:t> with just one click.</a:t>
            </a:r>
          </a:p>
        </p:txBody>
      </p:sp>
      <p:sp>
        <p:nvSpPr>
          <p:cNvPr id="5" name="TextBox 4">
            <a:extLst>
              <a:ext uri="{FF2B5EF4-FFF2-40B4-BE49-F238E27FC236}">
                <a16:creationId xmlns:a16="http://schemas.microsoft.com/office/drawing/2014/main" id="{515EBE32-F25E-4B6B-949D-5EE2F077B213}"/>
              </a:ext>
            </a:extLst>
          </p:cNvPr>
          <p:cNvSpPr txBox="1"/>
          <p:nvPr/>
        </p:nvSpPr>
        <p:spPr>
          <a:xfrm>
            <a:off x="575734" y="797255"/>
            <a:ext cx="11187179" cy="523220"/>
          </a:xfrm>
          <a:prstGeom prst="rect">
            <a:avLst/>
          </a:prstGeom>
          <a:noFill/>
        </p:spPr>
        <p:txBody>
          <a:bodyPr wrap="square" rtlCol="0">
            <a:spAutoFit/>
          </a:bodyPr>
          <a:lstStyle/>
          <a:p>
            <a:r>
              <a:rPr lang="en-US" sz="2800">
                <a:latin typeface="Elsevier Display Light" panose="02000000000000000000" pitchFamily="50" charset="0"/>
              </a:rPr>
              <a:t>Quickly export your book chapters from ScienceDirect into Mendeley</a:t>
            </a:r>
          </a:p>
        </p:txBody>
      </p:sp>
      <p:pic>
        <p:nvPicPr>
          <p:cNvPr id="2" name="Picture 1" descr="View of book chapter page with the 'Add to Mendeley' button higlighted.">
            <a:extLst>
              <a:ext uri="{FF2B5EF4-FFF2-40B4-BE49-F238E27FC236}">
                <a16:creationId xmlns:a16="http://schemas.microsoft.com/office/drawing/2014/main" id="{BDAAE9D5-BFC1-40BD-B8B7-357A612B4173}"/>
              </a:ext>
            </a:extLst>
          </p:cNvPr>
          <p:cNvPicPr>
            <a:picLocks noChangeAspect="1"/>
          </p:cNvPicPr>
          <p:nvPr/>
        </p:nvPicPr>
        <p:blipFill rotWithShape="1">
          <a:blip r:embed="rId3"/>
          <a:srcRect r="1341" b="43950"/>
          <a:stretch/>
        </p:blipFill>
        <p:spPr>
          <a:xfrm>
            <a:off x="2544011" y="3119618"/>
            <a:ext cx="7250624" cy="3324690"/>
          </a:xfrm>
          <a:prstGeom prst="rect">
            <a:avLst/>
          </a:prstGeom>
          <a:ln>
            <a:noFill/>
          </a:ln>
          <a:effectLst>
            <a:outerShdw blurRad="50800" dist="38100" dir="5400000" algn="t" rotWithShape="0">
              <a:prstClr val="black">
                <a:alpha val="40000"/>
              </a:prstClr>
            </a:outerShdw>
          </a:effectLst>
        </p:spPr>
      </p:pic>
      <p:sp>
        <p:nvSpPr>
          <p:cNvPr id="7" name="Rectangle: Rounded Corners 6">
            <a:extLst>
              <a:ext uri="{FF2B5EF4-FFF2-40B4-BE49-F238E27FC236}">
                <a16:creationId xmlns:a16="http://schemas.microsoft.com/office/drawing/2014/main" id="{C94D294E-D408-4F7E-9B3A-75D5148681D1}"/>
              </a:ext>
            </a:extLst>
          </p:cNvPr>
          <p:cNvSpPr/>
          <p:nvPr/>
        </p:nvSpPr>
        <p:spPr>
          <a:xfrm>
            <a:off x="4519307" y="5805483"/>
            <a:ext cx="909696" cy="255262"/>
          </a:xfrm>
          <a:prstGeom prst="roundRect">
            <a:avLst/>
          </a:prstGeom>
          <a:noFill/>
          <a:ln w="1905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30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1F9AF4-B27B-45DC-AED3-6D64402CF186}"/>
              </a:ext>
            </a:extLst>
          </p:cNvPr>
          <p:cNvSpPr txBox="1"/>
          <p:nvPr/>
        </p:nvSpPr>
        <p:spPr>
          <a:xfrm>
            <a:off x="640079" y="822960"/>
            <a:ext cx="10911841" cy="523220"/>
          </a:xfrm>
          <a:prstGeom prst="rect">
            <a:avLst/>
          </a:prstGeom>
          <a:noFill/>
        </p:spPr>
        <p:txBody>
          <a:bodyPr wrap="square" rtlCol="0">
            <a:spAutoFit/>
          </a:bodyPr>
          <a:lstStyle/>
          <a:p>
            <a:r>
              <a:rPr lang="en-US" sz="2800">
                <a:latin typeface="Elsevier Display Light" panose="02000000000000000000" pitchFamily="50" charset="0"/>
              </a:rPr>
              <a:t>Share articles with your colleagues with just a click</a:t>
            </a:r>
          </a:p>
        </p:txBody>
      </p:sp>
      <p:sp>
        <p:nvSpPr>
          <p:cNvPr id="7" name="TextBox 6">
            <a:extLst>
              <a:ext uri="{FF2B5EF4-FFF2-40B4-BE49-F238E27FC236}">
                <a16:creationId xmlns:a16="http://schemas.microsoft.com/office/drawing/2014/main" id="{C13137C1-CAFF-4D72-AC8C-45127703F96E}"/>
              </a:ext>
            </a:extLst>
          </p:cNvPr>
          <p:cNvSpPr txBox="1"/>
          <p:nvPr/>
        </p:nvSpPr>
        <p:spPr>
          <a:xfrm>
            <a:off x="640079" y="1535229"/>
            <a:ext cx="10707625" cy="1323439"/>
          </a:xfrm>
          <a:prstGeom prst="rect">
            <a:avLst/>
          </a:prstGeom>
          <a:noFill/>
        </p:spPr>
        <p:txBody>
          <a:bodyPr wrap="square" rtlCol="0">
            <a:spAutoFit/>
          </a:bodyPr>
          <a:lstStyle/>
          <a:p>
            <a:r>
              <a:rPr lang="en-US" sz="1600">
                <a:latin typeface="Elsevier Display Light" panose="02000000000000000000" pitchFamily="50" charset="0"/>
              </a:rPr>
              <a:t>Social Sharing allows you to easily share articles right from ScienceDirect via your Facebook, LinkedIn, Twitter, Reddit, or email account.</a:t>
            </a:r>
          </a:p>
          <a:p>
            <a:endParaRPr lang="en-US" sz="1600">
              <a:latin typeface="Elsevier Display Light" panose="02000000000000000000" pitchFamily="50" charset="0"/>
            </a:endParaRPr>
          </a:p>
          <a:p>
            <a:r>
              <a:rPr lang="en-US" sz="1600">
                <a:latin typeface="Elsevier Display Light" panose="02000000000000000000" pitchFamily="50" charset="0"/>
              </a:rPr>
              <a:t>Just click on the appropriate icon and post what you wish to share. This will allow you to receive feedback on findings and publications more quickly from your collaborators, peers and students, increasing your efficiency during already busy workdays.</a:t>
            </a:r>
          </a:p>
        </p:txBody>
      </p:sp>
      <p:pic>
        <p:nvPicPr>
          <p:cNvPr id="4" name="Picture 3" descr="View of 'Share' dropdown items on artclie and chapter pages containing Email, Facebook, Twitter, LinkedIn and Reddit. ">
            <a:extLst>
              <a:ext uri="{FF2B5EF4-FFF2-40B4-BE49-F238E27FC236}">
                <a16:creationId xmlns:a16="http://schemas.microsoft.com/office/drawing/2014/main" id="{1C9E0D55-1AEC-4CEF-9968-BCA3D034FCA9}"/>
              </a:ext>
            </a:extLst>
          </p:cNvPr>
          <p:cNvPicPr>
            <a:picLocks noChangeAspect="1"/>
          </p:cNvPicPr>
          <p:nvPr/>
        </p:nvPicPr>
        <p:blipFill rotWithShape="1">
          <a:blip r:embed="rId2"/>
          <a:srcRect l="1" t="28774" r="1606" b="18516"/>
          <a:stretch/>
        </p:blipFill>
        <p:spPr>
          <a:xfrm>
            <a:off x="2511142" y="3047717"/>
            <a:ext cx="6965498" cy="3011715"/>
          </a:xfrm>
          <a:prstGeom prst="rect">
            <a:avLst/>
          </a:prstGeom>
          <a:ln>
            <a:noFill/>
          </a:ln>
          <a:effectLst>
            <a:outerShdw blurRad="50800" dist="38100" dir="2700000" algn="tl" rotWithShape="0">
              <a:prstClr val="black">
                <a:alpha val="40000"/>
              </a:prstClr>
            </a:outerShdw>
          </a:effectLst>
        </p:spPr>
      </p:pic>
      <p:sp>
        <p:nvSpPr>
          <p:cNvPr id="9" name="Rectangle: Rounded Corners 8">
            <a:extLst>
              <a:ext uri="{FF2B5EF4-FFF2-40B4-BE49-F238E27FC236}">
                <a16:creationId xmlns:a16="http://schemas.microsoft.com/office/drawing/2014/main" id="{3C98771C-0C66-402C-8F24-379D03C3A71C}"/>
              </a:ext>
            </a:extLst>
          </p:cNvPr>
          <p:cNvSpPr/>
          <p:nvPr/>
        </p:nvSpPr>
        <p:spPr>
          <a:xfrm>
            <a:off x="5409071" y="4387932"/>
            <a:ext cx="811619" cy="1378857"/>
          </a:xfrm>
          <a:prstGeom prst="roundRect">
            <a:avLst/>
          </a:prstGeom>
          <a:noFill/>
          <a:ln w="1905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D04649-7CF2-2340-8DBE-D4C2C6556F5B}"/>
              </a:ext>
            </a:extLst>
          </p:cNvPr>
          <p:cNvSpPr txBox="1"/>
          <p:nvPr/>
        </p:nvSpPr>
        <p:spPr>
          <a:xfrm>
            <a:off x="4057683" y="6067254"/>
            <a:ext cx="3872416" cy="276999"/>
          </a:xfrm>
          <a:prstGeom prst="rect">
            <a:avLst/>
          </a:prstGeom>
          <a:noFill/>
        </p:spPr>
        <p:txBody>
          <a:bodyPr wrap="square" rtlCol="0">
            <a:spAutoFit/>
          </a:bodyPr>
          <a:lstStyle/>
          <a:p>
            <a:pPr algn="ctr"/>
            <a:r>
              <a:rPr lang="en-US" sz="1200" i="1" dirty="0">
                <a:latin typeface="Elsevier Display Light" panose="02000000000000000000" pitchFamily="50" charset="0"/>
              </a:rPr>
              <a:t>Users can share articles with the community</a:t>
            </a:r>
          </a:p>
        </p:txBody>
      </p:sp>
    </p:spTree>
    <p:extLst>
      <p:ext uri="{BB962C8B-B14F-4D97-AF65-F5344CB8AC3E}">
        <p14:creationId xmlns:p14="http://schemas.microsoft.com/office/powerpoint/2010/main" val="252114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1F9AF4-B27B-45DC-AED3-6D64402CF186}"/>
              </a:ext>
            </a:extLst>
          </p:cNvPr>
          <p:cNvSpPr txBox="1"/>
          <p:nvPr/>
        </p:nvSpPr>
        <p:spPr>
          <a:xfrm>
            <a:off x="640079" y="822960"/>
            <a:ext cx="10911841" cy="523220"/>
          </a:xfrm>
          <a:prstGeom prst="rect">
            <a:avLst/>
          </a:prstGeom>
          <a:noFill/>
        </p:spPr>
        <p:txBody>
          <a:bodyPr wrap="square" rtlCol="0">
            <a:spAutoFit/>
          </a:bodyPr>
          <a:lstStyle/>
          <a:p>
            <a:r>
              <a:rPr lang="en-US" sz="2800">
                <a:latin typeface="Elsevier Display Light" panose="02000000000000000000" pitchFamily="50" charset="0"/>
              </a:rPr>
              <a:t>Access ScienceDirect remotely, whenever you want</a:t>
            </a:r>
          </a:p>
        </p:txBody>
      </p:sp>
      <p:sp>
        <p:nvSpPr>
          <p:cNvPr id="7" name="TextBox 6">
            <a:extLst>
              <a:ext uri="{FF2B5EF4-FFF2-40B4-BE49-F238E27FC236}">
                <a16:creationId xmlns:a16="http://schemas.microsoft.com/office/drawing/2014/main" id="{C13137C1-CAFF-4D72-AC8C-45127703F96E}"/>
              </a:ext>
            </a:extLst>
          </p:cNvPr>
          <p:cNvSpPr txBox="1"/>
          <p:nvPr/>
        </p:nvSpPr>
        <p:spPr>
          <a:xfrm>
            <a:off x="640079" y="1535229"/>
            <a:ext cx="10707625" cy="584775"/>
          </a:xfrm>
          <a:prstGeom prst="rect">
            <a:avLst/>
          </a:prstGeom>
          <a:noFill/>
        </p:spPr>
        <p:txBody>
          <a:bodyPr wrap="square" rtlCol="0">
            <a:spAutoFit/>
          </a:bodyPr>
          <a:lstStyle/>
          <a:p>
            <a:r>
              <a:rPr lang="en-US" sz="1600" dirty="0">
                <a:latin typeface="Elsevier Display Light" panose="02000000000000000000" pitchFamily="50" charset="0"/>
              </a:rPr>
              <a:t>You can access ScienceDirect anytime and anywhere. On your laptop or tablet, at home or on the road, on campus or off, you can keep your research going by accessing ScienceDirect remotely:</a:t>
            </a:r>
          </a:p>
        </p:txBody>
      </p:sp>
      <p:sp>
        <p:nvSpPr>
          <p:cNvPr id="8" name="TextBox 7">
            <a:extLst>
              <a:ext uri="{FF2B5EF4-FFF2-40B4-BE49-F238E27FC236}">
                <a16:creationId xmlns:a16="http://schemas.microsoft.com/office/drawing/2014/main" id="{A0BEBEAD-EB25-4DDF-B782-7FD58EE1E229}"/>
              </a:ext>
            </a:extLst>
          </p:cNvPr>
          <p:cNvSpPr txBox="1"/>
          <p:nvPr/>
        </p:nvSpPr>
        <p:spPr>
          <a:xfrm>
            <a:off x="640079" y="2336578"/>
            <a:ext cx="4555478"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latin typeface="Elsevier Display Light"/>
              </a:rPr>
              <a:t>Visit our </a:t>
            </a:r>
            <a:r>
              <a:rPr lang="en-US" sz="1600">
                <a:latin typeface="Elsevier Display Light"/>
                <a:hlinkClick r:id="rId2"/>
              </a:rPr>
              <a:t>Institutional access page</a:t>
            </a:r>
            <a:r>
              <a:rPr lang="en-US" sz="1600">
                <a:latin typeface="Elsevier Display Light"/>
              </a:rPr>
              <a:t> and enter your institutional email address of the name of your organization.</a:t>
            </a:r>
          </a:p>
          <a:p>
            <a:endParaRPr lang="en-US" sz="1600">
              <a:latin typeface="Elsevier Display Light" panose="02000000000000000000" pitchFamily="50" charset="0"/>
            </a:endParaRPr>
          </a:p>
          <a:p>
            <a:pPr marL="285750" indent="-285750">
              <a:buFont typeface="Arial" panose="020B0604020202020204" pitchFamily="34" charset="0"/>
              <a:buChar char="•"/>
            </a:pPr>
            <a:r>
              <a:rPr lang="en-US" sz="1600">
                <a:latin typeface="Elsevier Display Light"/>
              </a:rPr>
              <a:t>Once your institution is identified, you can sign in with your institutional credentials. </a:t>
            </a:r>
            <a:endParaRPr lang="en-US" sz="1600">
              <a:latin typeface="Elsevier Display Light" panose="02000000000000000000" pitchFamily="50" charset="0"/>
            </a:endParaRPr>
          </a:p>
          <a:p>
            <a:pPr marL="285750" indent="-285750">
              <a:buFont typeface="Arial" panose="020B0604020202020204" pitchFamily="34" charset="0"/>
              <a:buChar char="•"/>
            </a:pPr>
            <a:endParaRPr lang="en-US" sz="1600">
              <a:latin typeface="Elsevier Display Light" panose="02000000000000000000" pitchFamily="50" charset="0"/>
            </a:endParaRPr>
          </a:p>
          <a:p>
            <a:pPr marL="285750" indent="-285750">
              <a:buFont typeface="Arial" panose="020B0604020202020204" pitchFamily="34" charset="0"/>
              <a:buChar char="•"/>
            </a:pPr>
            <a:r>
              <a:rPr lang="en-US" sz="1600">
                <a:latin typeface="Elsevier Display Light"/>
              </a:rPr>
              <a:t>We’ll send you an email where you’ll click on the ‘Activate my remote access now’ link</a:t>
            </a:r>
          </a:p>
          <a:p>
            <a:pPr marL="285750" indent="-285750">
              <a:buFont typeface="Arial" panose="020B0604020202020204" pitchFamily="34" charset="0"/>
              <a:buChar char="•"/>
            </a:pPr>
            <a:endParaRPr lang="en-US" sz="1600">
              <a:latin typeface="Elsevier Display Light" panose="02000000000000000000" pitchFamily="50" charset="0"/>
            </a:endParaRPr>
          </a:p>
          <a:p>
            <a:pPr marL="285750" indent="-285750">
              <a:buFont typeface="Arial" panose="020B0604020202020204" pitchFamily="34" charset="0"/>
              <a:buChar char="•"/>
            </a:pPr>
            <a:r>
              <a:rPr lang="en-US" sz="1600">
                <a:latin typeface="Elsevier Display Light"/>
              </a:rPr>
              <a:t>You’re ready to use ScienceDirect remotely</a:t>
            </a:r>
          </a:p>
          <a:p>
            <a:pPr marL="285750" indent="-285750">
              <a:buFont typeface="Arial" panose="020B0604020202020204" pitchFamily="34" charset="0"/>
              <a:buChar char="•"/>
            </a:pPr>
            <a:endParaRPr lang="en-US" sz="1600">
              <a:latin typeface="Elsevier Display Light" panose="02000000000000000000" pitchFamily="50" charset="0"/>
            </a:endParaRPr>
          </a:p>
        </p:txBody>
      </p:sp>
      <p:pic>
        <p:nvPicPr>
          <p:cNvPr id="2" name="Picture 1" descr="Start screen to access ScienceDirect remotely via your institution​">
            <a:extLst>
              <a:ext uri="{FF2B5EF4-FFF2-40B4-BE49-F238E27FC236}">
                <a16:creationId xmlns:a16="http://schemas.microsoft.com/office/drawing/2014/main" id="{19B8AA23-6174-474B-9BCD-49FF72A52501}"/>
              </a:ext>
            </a:extLst>
          </p:cNvPr>
          <p:cNvPicPr>
            <a:picLocks noChangeAspect="1"/>
          </p:cNvPicPr>
          <p:nvPr/>
        </p:nvPicPr>
        <p:blipFill>
          <a:blip r:embed="rId3"/>
          <a:stretch>
            <a:fillRect/>
          </a:stretch>
        </p:blipFill>
        <p:spPr>
          <a:xfrm>
            <a:off x="5750995" y="2250632"/>
            <a:ext cx="5535285" cy="35850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794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DCD71B-D4FB-4698-B529-26B51E526648}"/>
              </a:ext>
            </a:extLst>
          </p:cNvPr>
          <p:cNvSpPr/>
          <p:nvPr/>
        </p:nvSpPr>
        <p:spPr>
          <a:xfrm>
            <a:off x="662065" y="2104439"/>
            <a:ext cx="10820534" cy="955651"/>
          </a:xfrm>
          <a:prstGeom prst="rect">
            <a:avLst/>
          </a:prstGeom>
          <a:solidFill>
            <a:srgbClr val="CDE4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a:solidFill>
                  <a:schemeClr val="tx1"/>
                </a:solidFill>
                <a:latin typeface="Elsevier Display Light" panose="02000000000000000000"/>
              </a:rPr>
              <a:t>Our goal is to meet level A and AA guidelines established by the </a:t>
            </a:r>
            <a:r>
              <a:rPr lang="en-US" sz="1600" dirty="0">
                <a:solidFill>
                  <a:schemeClr val="tx1"/>
                </a:solidFill>
                <a:latin typeface="Elsevier Display Light" panose="02000000000000000000"/>
              </a:rPr>
              <a:t>W3C’s </a:t>
            </a:r>
            <a:r>
              <a:rPr lang="en-US" sz="1600">
                <a:solidFill>
                  <a:schemeClr val="tx1"/>
                </a:solidFill>
                <a:latin typeface="Elsevier Display Light" panose="02000000000000000000"/>
              </a:rPr>
              <a:t>Web Content Accessibility Guidelines </a:t>
            </a:r>
            <a:r>
              <a:rPr lang="en-US" sz="1600" dirty="0">
                <a:solidFill>
                  <a:schemeClr val="tx1"/>
                </a:solidFill>
                <a:latin typeface="Elsevier Display Light" panose="02000000000000000000"/>
              </a:rPr>
              <a:t>2.1</a:t>
            </a:r>
            <a:r>
              <a:rPr lang="en-US" sz="1600">
                <a:solidFill>
                  <a:schemeClr val="tx1"/>
                </a:solidFill>
                <a:latin typeface="Elsevier Display Light" panose="02000000000000000000"/>
              </a:rPr>
              <a:t> and the U.S. Section 508 Standards of the Federal Rehabilitation Act, as well as similar standards enacted by countries around the globe.</a:t>
            </a:r>
          </a:p>
        </p:txBody>
      </p:sp>
      <p:sp>
        <p:nvSpPr>
          <p:cNvPr id="4" name="Rectangle 3">
            <a:extLst>
              <a:ext uri="{FF2B5EF4-FFF2-40B4-BE49-F238E27FC236}">
                <a16:creationId xmlns:a16="http://schemas.microsoft.com/office/drawing/2014/main" id="{621DD69F-7DD0-4222-8E00-9E8EEC9A1906}"/>
              </a:ext>
            </a:extLst>
          </p:cNvPr>
          <p:cNvSpPr/>
          <p:nvPr/>
        </p:nvSpPr>
        <p:spPr>
          <a:xfrm>
            <a:off x="662065" y="1457337"/>
            <a:ext cx="10818702" cy="584775"/>
          </a:xfrm>
          <a:prstGeom prst="rect">
            <a:avLst/>
          </a:prstGeom>
        </p:spPr>
        <p:txBody>
          <a:bodyPr wrap="square" lIns="91440" tIns="45720" rIns="91440" bIns="45720" anchor="t">
            <a:spAutoFit/>
          </a:bodyPr>
          <a:lstStyle/>
          <a:p>
            <a:pPr marR="536575"/>
            <a:r>
              <a:rPr lang="en-US" sz="1600" dirty="0">
                <a:latin typeface="Elsevier Display Light"/>
              </a:rPr>
              <a:t>We optimize the ScienceDirect experience for everyone, including people with impairments such as auditory, cognitive, physical, speech or visual.</a:t>
            </a:r>
          </a:p>
        </p:txBody>
      </p:sp>
      <p:sp>
        <p:nvSpPr>
          <p:cNvPr id="5" name="Rectangle 4">
            <a:extLst>
              <a:ext uri="{FF2B5EF4-FFF2-40B4-BE49-F238E27FC236}">
                <a16:creationId xmlns:a16="http://schemas.microsoft.com/office/drawing/2014/main" id="{98C1B204-BCBC-46C0-924A-293882C67C48}"/>
              </a:ext>
            </a:extLst>
          </p:cNvPr>
          <p:cNvSpPr/>
          <p:nvPr/>
        </p:nvSpPr>
        <p:spPr>
          <a:xfrm>
            <a:off x="662066" y="3122417"/>
            <a:ext cx="10820534" cy="3041858"/>
          </a:xfrm>
          <a:prstGeom prst="rect">
            <a:avLst/>
          </a:prstGeom>
        </p:spPr>
        <p:txBody>
          <a:bodyPr wrap="square" lIns="91440" tIns="45720" rIns="91440" bIns="45720" anchor="t">
            <a:spAutoFit/>
          </a:bodyPr>
          <a:lstStyle/>
          <a:p>
            <a:pPr marL="13335" marR="536575" indent="6350"/>
            <a:r>
              <a:rPr lang="en-US" sz="1600">
                <a:latin typeface="Elsevier Display Light" panose="02000000000000000000"/>
              </a:rPr>
              <a:t>Here are some features that enhance the accessibility of ScienceDirect:</a:t>
            </a:r>
          </a:p>
          <a:p>
            <a:pPr marL="260350" indent="-238125">
              <a:buChar char="•"/>
              <a:tabLst>
                <a:tab pos="262890" algn="l"/>
                <a:tab pos="263525" algn="l"/>
              </a:tabLst>
            </a:pPr>
            <a:r>
              <a:rPr lang="en-US" sz="1600">
                <a:latin typeface="Elsevier Display Light" panose="02000000000000000000"/>
              </a:rPr>
              <a:t>HTML journal articles and book chapters are compatible with screen readers such as JAWS, NVDA and Apple's </a:t>
            </a:r>
            <a:r>
              <a:rPr lang="en-US" sz="1600" err="1">
                <a:latin typeface="Elsevier Display Light" panose="02000000000000000000"/>
              </a:rPr>
              <a:t>VoiceOver</a:t>
            </a:r>
            <a:endParaRPr lang="en-US" sz="1600">
              <a:latin typeface="Elsevier Display Light" panose="02000000000000000000"/>
            </a:endParaRPr>
          </a:p>
          <a:p>
            <a:pPr marL="264160" indent="-241935">
              <a:spcBef>
                <a:spcPts val="330"/>
              </a:spcBef>
              <a:buChar char="•"/>
              <a:tabLst>
                <a:tab pos="264160" algn="l"/>
                <a:tab pos="264795" algn="l"/>
              </a:tabLst>
            </a:pPr>
            <a:r>
              <a:rPr lang="en-US" sz="1600">
                <a:latin typeface="Elsevier Display Light" panose="02000000000000000000"/>
              </a:rPr>
              <a:t>Pages are well structured using headings, landmarks and lists so users of assistive technology can easily jump around pages</a:t>
            </a:r>
          </a:p>
          <a:p>
            <a:pPr marL="260350" marR="643255" indent="-238125">
              <a:spcBef>
                <a:spcPts val="150"/>
              </a:spcBef>
              <a:buChar char="•"/>
              <a:tabLst>
                <a:tab pos="257810" algn="l"/>
                <a:tab pos="258445" algn="l"/>
              </a:tabLst>
            </a:pPr>
            <a:r>
              <a:rPr lang="en-US" sz="1600">
                <a:latin typeface="Elsevier Display Light" panose="02000000000000000000"/>
              </a:rPr>
              <a:t>Math content is available in MathML, which can be spoken by text-to-speech engines or converted to Braille and pasted into math equation editors or Microsoft Office documents</a:t>
            </a:r>
          </a:p>
          <a:p>
            <a:pPr marL="264160" indent="-241935">
              <a:spcBef>
                <a:spcPts val="180"/>
              </a:spcBef>
              <a:buChar char="•"/>
              <a:tabLst>
                <a:tab pos="264160" algn="l"/>
                <a:tab pos="264795" algn="l"/>
              </a:tabLst>
            </a:pPr>
            <a:r>
              <a:rPr lang="en-US" sz="1600">
                <a:latin typeface="Elsevier Display Light" panose="02000000000000000000"/>
              </a:rPr>
              <a:t>Pages employ ARIA (Accessibility for Rich Internet Applications) to enhance navigation, orientation and labeling for users of screen readers and other assistive technology</a:t>
            </a:r>
          </a:p>
          <a:p>
            <a:pPr marL="264160" indent="-241935">
              <a:spcBef>
                <a:spcPts val="180"/>
              </a:spcBef>
              <a:buChar char="•"/>
              <a:tabLst>
                <a:tab pos="259715" algn="l"/>
                <a:tab pos="260350" algn="l"/>
              </a:tabLst>
            </a:pPr>
            <a:r>
              <a:rPr lang="en-US" sz="1600" dirty="0">
                <a:latin typeface="Elsevier Display Light" panose="02000000000000000000"/>
              </a:rPr>
              <a:t>Videos are played in a fully accessible media player (</a:t>
            </a:r>
            <a:r>
              <a:rPr lang="en-US" sz="1600" dirty="0" err="1">
                <a:latin typeface="Elsevier Display Light" panose="02000000000000000000"/>
              </a:rPr>
              <a:t>AblePlayer</a:t>
            </a:r>
            <a:r>
              <a:rPr lang="en-US" sz="1600" dirty="0">
                <a:latin typeface="Elsevier Display Light" panose="02000000000000000000"/>
              </a:rPr>
              <a:t>)</a:t>
            </a:r>
          </a:p>
          <a:p>
            <a:pPr marL="264160" indent="-241935">
              <a:spcBef>
                <a:spcPts val="180"/>
              </a:spcBef>
              <a:buChar char="•"/>
              <a:tabLst>
                <a:tab pos="259715" algn="l"/>
                <a:tab pos="260350" algn="l"/>
              </a:tabLst>
            </a:pPr>
            <a:r>
              <a:rPr lang="en-US" sz="1600" dirty="0">
                <a:latin typeface="Elsevier Display Light" panose="02000000000000000000"/>
              </a:rPr>
              <a:t>For more information on ScienceDirect accessibility, or for accessibility related feedback and support, please refer </a:t>
            </a:r>
            <a:r>
              <a:rPr lang="en-US" sz="1600">
                <a:latin typeface="Elsevier Display Light" panose="02000000000000000000"/>
              </a:rPr>
              <a:t>to </a:t>
            </a:r>
            <a:r>
              <a:rPr lang="en-US" sz="1600" dirty="0">
                <a:latin typeface="Elsevier Display Light" panose="02000000000000000000"/>
              </a:rPr>
              <a:t>our </a:t>
            </a:r>
            <a:r>
              <a:rPr lang="en-US" sz="1600" dirty="0">
                <a:latin typeface="Elsevier Display Light" panose="02000000000000000000"/>
                <a:hlinkClick r:id="rId2"/>
              </a:rPr>
              <a:t>accessibility statement</a:t>
            </a:r>
            <a:endParaRPr lang="en-US" sz="1600" dirty="0">
              <a:latin typeface="Elsevier Display Light" panose="02000000000000000000"/>
            </a:endParaRPr>
          </a:p>
          <a:p>
            <a:pPr marL="259715" indent="-237490">
              <a:spcBef>
                <a:spcPts val="330"/>
              </a:spcBef>
              <a:buChar char="•"/>
              <a:tabLst>
                <a:tab pos="259715" algn="l"/>
                <a:tab pos="260350" algn="l"/>
              </a:tabLst>
            </a:pPr>
            <a:endParaRPr lang="en-US" sz="1600" dirty="0">
              <a:latin typeface="Elsevier Display Light" panose="02000000000000000000"/>
            </a:endParaRPr>
          </a:p>
        </p:txBody>
      </p:sp>
      <p:sp>
        <p:nvSpPr>
          <p:cNvPr id="8" name="TextBox 7">
            <a:extLst>
              <a:ext uri="{FF2B5EF4-FFF2-40B4-BE49-F238E27FC236}">
                <a16:creationId xmlns:a16="http://schemas.microsoft.com/office/drawing/2014/main" id="{D25D3523-5AFD-4ED2-A908-F9CA37BC8F82}"/>
              </a:ext>
            </a:extLst>
          </p:cNvPr>
          <p:cNvSpPr txBox="1"/>
          <p:nvPr/>
        </p:nvSpPr>
        <p:spPr>
          <a:xfrm>
            <a:off x="662065" y="809463"/>
            <a:ext cx="7370201" cy="523220"/>
          </a:xfrm>
          <a:prstGeom prst="rect">
            <a:avLst/>
          </a:prstGeom>
          <a:noFill/>
        </p:spPr>
        <p:txBody>
          <a:bodyPr wrap="square" rtlCol="0">
            <a:spAutoFit/>
          </a:bodyPr>
          <a:lstStyle/>
          <a:p>
            <a:r>
              <a:rPr lang="en-US" sz="2800">
                <a:latin typeface="Elsevier Display Light" panose="02000000000000000000" pitchFamily="50" charset="0"/>
              </a:rPr>
              <a:t>A research experience accessible to all</a:t>
            </a:r>
          </a:p>
        </p:txBody>
      </p:sp>
    </p:spTree>
    <p:extLst>
      <p:ext uri="{BB962C8B-B14F-4D97-AF65-F5344CB8AC3E}">
        <p14:creationId xmlns:p14="http://schemas.microsoft.com/office/powerpoint/2010/main" val="188042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BC4DB8-9308-4223-8A5E-255C11EA1D41}"/>
              </a:ext>
            </a:extLst>
          </p:cNvPr>
          <p:cNvSpPr/>
          <p:nvPr/>
        </p:nvSpPr>
        <p:spPr>
          <a:xfrm>
            <a:off x="660975" y="1658574"/>
            <a:ext cx="11082867" cy="2616101"/>
          </a:xfrm>
          <a:prstGeom prst="rect">
            <a:avLst/>
          </a:prstGeom>
        </p:spPr>
        <p:txBody>
          <a:bodyPr wrap="square">
            <a:spAutoFit/>
          </a:bodyPr>
          <a:lstStyle/>
          <a:p>
            <a:r>
              <a:rPr lang="en-US" sz="1600">
                <a:latin typeface="Elsevier Display Light" panose="02000000000000000000" pitchFamily="50" charset="0"/>
              </a:rPr>
              <a:t>We're more proactive than ever in preventing security breaches - and taking quick action if any occurs. Monitoring and  communication are fundamental in keeping your interaction with ScienceDirect as secure as possible:</a:t>
            </a:r>
          </a:p>
          <a:p>
            <a:endParaRPr lang="en-US" sz="1600">
              <a:latin typeface="Elsevier Display Light" panose="02000000000000000000" pitchFamily="50" charset="0"/>
            </a:endParaRPr>
          </a:p>
          <a:p>
            <a:pPr marL="285750" indent="-285750">
              <a:buFont typeface="Arial" panose="020B0604020202020204" pitchFamily="34" charset="0"/>
              <a:buChar char="•"/>
            </a:pPr>
            <a:r>
              <a:rPr lang="en-US" sz="1600">
                <a:latin typeface="Elsevier Display Light" panose="02000000000000000000" pitchFamily="50" charset="0"/>
              </a:rPr>
              <a:t>We monitor on a 24/7 basis and block the session IP if we detect abnormal behavior</a:t>
            </a:r>
          </a:p>
          <a:p>
            <a:endParaRPr lang="en-US" sz="1600">
              <a:latin typeface="Elsevier Display Light" panose="02000000000000000000" pitchFamily="50" charset="0"/>
            </a:endParaRPr>
          </a:p>
          <a:p>
            <a:pPr marL="285750" indent="-285750">
              <a:buFont typeface="Arial" panose="020B0604020202020204" pitchFamily="34" charset="0"/>
              <a:buChar char="•"/>
            </a:pPr>
            <a:r>
              <a:rPr lang="en-US" sz="1600">
                <a:latin typeface="Elsevier Display Light" panose="02000000000000000000" pitchFamily="50" charset="0"/>
              </a:rPr>
              <a:t>We get in touch with you and ask you to investigate the particular IP</a:t>
            </a:r>
          </a:p>
          <a:p>
            <a:endParaRPr lang="en-US" sz="1600">
              <a:latin typeface="Elsevier Display Light" panose="02000000000000000000" pitchFamily="50" charset="0"/>
            </a:endParaRPr>
          </a:p>
          <a:p>
            <a:pPr marL="285750" indent="-285750">
              <a:buFont typeface="Arial" panose="020B0604020202020204" pitchFamily="34" charset="0"/>
              <a:buChar char="•"/>
            </a:pPr>
            <a:r>
              <a:rPr lang="en-US" sz="1600">
                <a:latin typeface="Elsevier Display Light" panose="02000000000000000000" pitchFamily="50" charset="0"/>
              </a:rPr>
              <a:t>If solved, we unblock the IP </a:t>
            </a:r>
          </a:p>
          <a:p>
            <a:pPr marL="285750" indent="-285750">
              <a:buFont typeface="Arial" panose="020B0604020202020204" pitchFamily="34" charset="0"/>
              <a:buChar char="•"/>
            </a:pPr>
            <a:endParaRPr lang="en-US" sz="1600">
              <a:latin typeface="Elsevier Display Light" panose="02000000000000000000" pitchFamily="50" charset="0"/>
            </a:endParaRPr>
          </a:p>
          <a:p>
            <a:r>
              <a:rPr lang="en-US" sz="1600">
                <a:latin typeface="Elsevier Display Light" panose="02000000000000000000" pitchFamily="50" charset="0"/>
              </a:rPr>
              <a:t> ScienceDirect is also available via HTTPS</a:t>
            </a:r>
          </a:p>
        </p:txBody>
      </p:sp>
      <p:sp>
        <p:nvSpPr>
          <p:cNvPr id="6" name="TextBox 5">
            <a:extLst>
              <a:ext uri="{FF2B5EF4-FFF2-40B4-BE49-F238E27FC236}">
                <a16:creationId xmlns:a16="http://schemas.microsoft.com/office/drawing/2014/main" id="{88244393-BB70-4A3D-8A9C-C8D518061A88}"/>
              </a:ext>
            </a:extLst>
          </p:cNvPr>
          <p:cNvSpPr txBox="1"/>
          <p:nvPr/>
        </p:nvSpPr>
        <p:spPr>
          <a:xfrm>
            <a:off x="660975" y="834026"/>
            <a:ext cx="9321800" cy="523220"/>
          </a:xfrm>
          <a:prstGeom prst="rect">
            <a:avLst/>
          </a:prstGeom>
          <a:noFill/>
        </p:spPr>
        <p:txBody>
          <a:bodyPr wrap="square" rtlCol="0">
            <a:spAutoFit/>
          </a:bodyPr>
          <a:lstStyle/>
          <a:p>
            <a:r>
              <a:rPr lang="en-US" sz="2800">
                <a:latin typeface="Elsevier Display Light" panose="02000000000000000000" pitchFamily="50" charset="0"/>
              </a:rPr>
              <a:t>Security is important to you and us</a:t>
            </a:r>
          </a:p>
        </p:txBody>
      </p:sp>
      <p:pic>
        <p:nvPicPr>
          <p:cNvPr id="3" name="Picture 2">
            <a:extLst>
              <a:ext uri="{FF2B5EF4-FFF2-40B4-BE49-F238E27FC236}">
                <a16:creationId xmlns:a16="http://schemas.microsoft.com/office/drawing/2014/main" id="{76556178-0C50-4941-BE41-058557D4E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788" y="4684122"/>
            <a:ext cx="7394424" cy="1570042"/>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A833E960-FF0A-4151-9C99-AA95F2DD9723}"/>
              </a:ext>
            </a:extLst>
          </p:cNvPr>
          <p:cNvSpPr/>
          <p:nvPr/>
        </p:nvSpPr>
        <p:spPr>
          <a:xfrm>
            <a:off x="3108631" y="4684122"/>
            <a:ext cx="1698172" cy="207192"/>
          </a:xfrm>
          <a:prstGeom prst="roundRect">
            <a:avLst/>
          </a:prstGeom>
          <a:noFill/>
          <a:ln w="1905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324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1381EE-A1C3-41E3-8BE5-51BF6283A8A7}"/>
              </a:ext>
            </a:extLst>
          </p:cNvPr>
          <p:cNvSpPr txBox="1"/>
          <p:nvPr/>
        </p:nvSpPr>
        <p:spPr>
          <a:xfrm>
            <a:off x="690956" y="826393"/>
            <a:ext cx="7747192" cy="523220"/>
          </a:xfrm>
          <a:prstGeom prst="rect">
            <a:avLst/>
          </a:prstGeom>
          <a:noFill/>
        </p:spPr>
        <p:txBody>
          <a:bodyPr wrap="square" rtlCol="0">
            <a:spAutoFit/>
          </a:bodyPr>
          <a:lstStyle/>
          <a:p>
            <a:r>
              <a:rPr lang="en-US" sz="2800">
                <a:latin typeface="Elsevier Display Light" panose="02000000000000000000" pitchFamily="50" charset="0"/>
              </a:rPr>
              <a:t>Seek help when you need it</a:t>
            </a:r>
          </a:p>
        </p:txBody>
      </p:sp>
      <p:sp>
        <p:nvSpPr>
          <p:cNvPr id="2" name="TextBox 1">
            <a:extLst>
              <a:ext uri="{FF2B5EF4-FFF2-40B4-BE49-F238E27FC236}">
                <a16:creationId xmlns:a16="http://schemas.microsoft.com/office/drawing/2014/main" id="{583A601F-A577-4BE4-BC70-6481ACB5C2AC}"/>
              </a:ext>
            </a:extLst>
          </p:cNvPr>
          <p:cNvSpPr txBox="1"/>
          <p:nvPr/>
        </p:nvSpPr>
        <p:spPr>
          <a:xfrm>
            <a:off x="690956" y="1557826"/>
            <a:ext cx="10475650" cy="1323439"/>
          </a:xfrm>
          <a:prstGeom prst="rect">
            <a:avLst/>
          </a:prstGeom>
          <a:noFill/>
        </p:spPr>
        <p:txBody>
          <a:bodyPr wrap="square" rtlCol="0">
            <a:spAutoFit/>
          </a:bodyPr>
          <a:lstStyle/>
          <a:p>
            <a:r>
              <a:rPr lang="en-GB" sz="1600">
                <a:latin typeface="Elsevier Display Light" panose="02000000000000000000"/>
              </a:rPr>
              <a:t>Our </a:t>
            </a:r>
            <a:r>
              <a:rPr lang="en-GB" sz="1600">
                <a:latin typeface="Elsevier Display Light" panose="02000000000000000000"/>
                <a:hlinkClick r:id="rId2"/>
              </a:rPr>
              <a:t>ScienceDirect Support </a:t>
            </a:r>
            <a:r>
              <a:rPr lang="en-GB" sz="1600" err="1">
                <a:latin typeface="Elsevier Display Light" panose="02000000000000000000"/>
                <a:hlinkClick r:id="rId2"/>
              </a:rPr>
              <a:t>Center</a:t>
            </a:r>
            <a:r>
              <a:rPr lang="en-GB" sz="1600">
                <a:latin typeface="Elsevier Display Light" panose="02000000000000000000"/>
              </a:rPr>
              <a:t> can answer your frequently asked questions and offers video tutorials and other user guides.</a:t>
            </a:r>
          </a:p>
          <a:p>
            <a:endParaRPr lang="en-GB" sz="1600">
              <a:latin typeface="Elsevier Display Light" panose="02000000000000000000"/>
            </a:endParaRPr>
          </a:p>
          <a:p>
            <a:r>
              <a:rPr lang="en-GB" sz="1600">
                <a:latin typeface="Elsevier Display Light" panose="02000000000000000000"/>
              </a:rPr>
              <a:t>You can access the ScienceDirect Support </a:t>
            </a:r>
            <a:r>
              <a:rPr lang="en-GB" sz="1600" err="1">
                <a:latin typeface="Elsevier Display Light" panose="02000000000000000000"/>
              </a:rPr>
              <a:t>Center</a:t>
            </a:r>
            <a:r>
              <a:rPr lang="en-GB" sz="1600">
                <a:latin typeface="Elsevier Display Light" panose="02000000000000000000"/>
              </a:rPr>
              <a:t> by clicking the Help button in the upper right corner of the ScienceDirect pages or by following the link above. Now also available in Chinese and Japanese!</a:t>
            </a:r>
          </a:p>
        </p:txBody>
      </p:sp>
      <p:sp>
        <p:nvSpPr>
          <p:cNvPr id="3" name="TextBox 2">
            <a:extLst>
              <a:ext uri="{FF2B5EF4-FFF2-40B4-BE49-F238E27FC236}">
                <a16:creationId xmlns:a16="http://schemas.microsoft.com/office/drawing/2014/main" id="{70A7E7F6-BF17-40F0-9996-FF9F80D577E2}"/>
              </a:ext>
            </a:extLst>
          </p:cNvPr>
          <p:cNvSpPr txBox="1"/>
          <p:nvPr/>
        </p:nvSpPr>
        <p:spPr>
          <a:xfrm>
            <a:off x="3207775" y="6138238"/>
            <a:ext cx="5442012" cy="338554"/>
          </a:xfrm>
          <a:prstGeom prst="rect">
            <a:avLst/>
          </a:prstGeom>
          <a:noFill/>
        </p:spPr>
        <p:txBody>
          <a:bodyPr wrap="square" rtlCol="0">
            <a:spAutoFit/>
          </a:bodyPr>
          <a:lstStyle/>
          <a:p>
            <a:pPr algn="ctr"/>
            <a:r>
              <a:rPr lang="en-GB" sz="1600" dirty="0">
                <a:latin typeface="Elsevier Display Light" panose="02000000000000000000"/>
              </a:rPr>
              <a:t>Stay up to date with product enhancements </a:t>
            </a:r>
            <a:r>
              <a:rPr lang="en-US" sz="1600" spc="-15" dirty="0">
                <a:solidFill>
                  <a:srgbClr val="007196"/>
                </a:solidFill>
                <a:latin typeface="Elsevier Display Light" panose="02000000000000000000"/>
                <a:cs typeface="Arial"/>
                <a:hlinkClick r:id="rId3"/>
              </a:rPr>
              <a:t>here</a:t>
            </a:r>
            <a:r>
              <a:rPr lang="en-US" sz="1600" spc="-15" dirty="0">
                <a:solidFill>
                  <a:srgbClr val="211D1F"/>
                </a:solidFill>
                <a:latin typeface="Elsevier Display Light" panose="02000000000000000000"/>
                <a:cs typeface="Arial"/>
              </a:rPr>
              <a:t>.</a:t>
            </a:r>
            <a:r>
              <a:rPr lang="en-GB" sz="1600" dirty="0">
                <a:latin typeface="Elsevier Display Light" panose="02000000000000000000"/>
              </a:rPr>
              <a:t> </a:t>
            </a:r>
          </a:p>
        </p:txBody>
      </p:sp>
      <p:pic>
        <p:nvPicPr>
          <p:cNvPr id="5" name="Picture 4">
            <a:extLst>
              <a:ext uri="{FF2B5EF4-FFF2-40B4-BE49-F238E27FC236}">
                <a16:creationId xmlns:a16="http://schemas.microsoft.com/office/drawing/2014/main" id="{66F7E6D0-0EF4-496C-A15F-64B0FD6E34C0}"/>
              </a:ext>
            </a:extLst>
          </p:cNvPr>
          <p:cNvPicPr>
            <a:picLocks noChangeAspect="1"/>
          </p:cNvPicPr>
          <p:nvPr/>
        </p:nvPicPr>
        <p:blipFill rotWithShape="1">
          <a:blip r:embed="rId4"/>
          <a:srcRect b="4176"/>
          <a:stretch/>
        </p:blipFill>
        <p:spPr>
          <a:xfrm>
            <a:off x="1737079" y="2881265"/>
            <a:ext cx="8383404" cy="2396638"/>
          </a:xfrm>
          <a:prstGeom prst="rect">
            <a:avLst/>
          </a:prstGeom>
          <a:ln>
            <a:noFill/>
          </a:ln>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331910F9-7FBD-9A4A-ADC2-BC71288E665B}"/>
              </a:ext>
            </a:extLst>
          </p:cNvPr>
          <p:cNvSpPr txBox="1"/>
          <p:nvPr/>
        </p:nvSpPr>
        <p:spPr>
          <a:xfrm>
            <a:off x="3926387" y="5313904"/>
            <a:ext cx="4339226" cy="276999"/>
          </a:xfrm>
          <a:prstGeom prst="rect">
            <a:avLst/>
          </a:prstGeom>
          <a:noFill/>
        </p:spPr>
        <p:txBody>
          <a:bodyPr wrap="square" rtlCol="0">
            <a:spAutoFit/>
          </a:bodyPr>
          <a:lstStyle/>
          <a:p>
            <a:pPr algn="ctr"/>
            <a:r>
              <a:rPr lang="en-US" sz="1200" i="1" dirty="0">
                <a:latin typeface="Elsevier Display Light" panose="02000000000000000000" pitchFamily="50" charset="0"/>
              </a:rPr>
              <a:t>Click the question mark button to link to the Support Center </a:t>
            </a:r>
          </a:p>
        </p:txBody>
      </p:sp>
    </p:spTree>
    <p:extLst>
      <p:ext uri="{BB962C8B-B14F-4D97-AF65-F5344CB8AC3E}">
        <p14:creationId xmlns:p14="http://schemas.microsoft.com/office/powerpoint/2010/main" val="155355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E12365-451D-4D7B-AFD0-9058D22650C6}"/>
              </a:ext>
            </a:extLst>
          </p:cNvPr>
          <p:cNvSpPr txBox="1"/>
          <p:nvPr/>
        </p:nvSpPr>
        <p:spPr>
          <a:xfrm>
            <a:off x="640080" y="822960"/>
            <a:ext cx="10186416" cy="338554"/>
          </a:xfrm>
          <a:prstGeom prst="rect">
            <a:avLst/>
          </a:prstGeom>
          <a:noFill/>
        </p:spPr>
        <p:txBody>
          <a:bodyPr wrap="square" rtlCol="0">
            <a:spAutoFit/>
          </a:bodyPr>
          <a:lstStyle/>
          <a:p>
            <a:r>
              <a:rPr lang="en-US" sz="1600">
                <a:latin typeface="Elsevier Display Light" panose="02000000000000000000"/>
                <a:cs typeface="Nexus Sans Offc Pro" panose="020B0504030101020102" pitchFamily="34" charset="0"/>
              </a:rPr>
              <a:t>Enabling efficient research for 21 years and counting, Elsevier’s ScienceDirect lets you explore wide-ranging subjects in:</a:t>
            </a:r>
          </a:p>
        </p:txBody>
      </p:sp>
      <p:sp>
        <p:nvSpPr>
          <p:cNvPr id="5" name="TextBox 4">
            <a:extLst>
              <a:ext uri="{FF2B5EF4-FFF2-40B4-BE49-F238E27FC236}">
                <a16:creationId xmlns:a16="http://schemas.microsoft.com/office/drawing/2014/main" id="{6890C3C6-5B24-4777-AB34-73D18DE31715}"/>
              </a:ext>
            </a:extLst>
          </p:cNvPr>
          <p:cNvSpPr txBox="1"/>
          <p:nvPr/>
        </p:nvSpPr>
        <p:spPr>
          <a:xfrm>
            <a:off x="1564077" y="3783861"/>
            <a:ext cx="9061783" cy="2554545"/>
          </a:xfrm>
          <a:prstGeom prst="rect">
            <a:avLst/>
          </a:prstGeom>
          <a:noFill/>
        </p:spPr>
        <p:txBody>
          <a:bodyPr wrap="square" rtlCol="0">
            <a:spAutoFit/>
          </a:bodyPr>
          <a:lstStyle/>
          <a:p>
            <a:endParaRPr lang="en-US" sz="1600" dirty="0">
              <a:latin typeface="Elsevier Display Light" panose="02000000000000000000"/>
              <a:cs typeface="Nexus Sans Offc Pro" panose="020B0504030101020102" pitchFamily="34" charset="0"/>
            </a:endParaRPr>
          </a:p>
          <a:p>
            <a:r>
              <a:rPr lang="en-US" sz="1600" dirty="0">
                <a:latin typeface="Elsevier Display Light" panose="02000000000000000000"/>
                <a:cs typeface="Nexus Sans Offc Pro" panose="020B0504030101020102" pitchFamily="34" charset="0"/>
              </a:rPr>
              <a:t>From basic science to current developments to novel research, researchers worldwide are downloading two million PDFs of relevant content each day from ScienceDirect.</a:t>
            </a:r>
          </a:p>
          <a:p>
            <a:endParaRPr lang="en-US" sz="1600" dirty="0">
              <a:latin typeface="Elsevier Display Light" panose="02000000000000000000"/>
              <a:cs typeface="Nexus Sans Offc Pro" panose="020B0504030101020102" pitchFamily="34" charset="0"/>
            </a:endParaRPr>
          </a:p>
          <a:p>
            <a:r>
              <a:rPr lang="en-US" sz="1600" dirty="0">
                <a:latin typeface="Elsevier Display Light" panose="02000000000000000000"/>
                <a:cs typeface="Nexus Sans Offc Pro" panose="020B0504030101020102" pitchFamily="34" charset="0"/>
              </a:rPr>
              <a:t>A ScienceDirect subscription gives you access to 18 million full-text articles from over 2,650 journals and more than 42,000 book titles. With more than 1,400,000 open access articles at your fingertips, the next big step towards discovery is up to you!</a:t>
            </a:r>
          </a:p>
          <a:p>
            <a:endParaRPr lang="en-US" sz="1600" dirty="0">
              <a:solidFill>
                <a:srgbClr val="FF0000"/>
              </a:solidFill>
              <a:latin typeface="Elsevier Display Light" panose="02000000000000000000"/>
              <a:cs typeface="Nexus Sans Offc Pro" panose="020B0504030101020102" pitchFamily="34" charset="0"/>
            </a:endParaRPr>
          </a:p>
          <a:p>
            <a:endParaRPr lang="en-US" sz="1600" dirty="0">
              <a:latin typeface="Elsevier Display Light" panose="02000000000000000000"/>
              <a:cs typeface="Nexus Sans Offc Pro" panose="020B0504030101020102" pitchFamily="34" charset="0"/>
            </a:endParaRPr>
          </a:p>
          <a:p>
            <a:r>
              <a:rPr lang="en-US" sz="1600" dirty="0">
                <a:latin typeface="Elsevier Display Light" panose="02000000000000000000"/>
                <a:cs typeface="Nexus Sans Offc Pro" panose="020B0504030101020102" pitchFamily="34" charset="0"/>
              </a:rPr>
              <a:t>Let’s get you started…</a:t>
            </a:r>
          </a:p>
        </p:txBody>
      </p:sp>
      <p:pic>
        <p:nvPicPr>
          <p:cNvPr id="3" name="Graphic 2">
            <a:extLst>
              <a:ext uri="{FF2B5EF4-FFF2-40B4-BE49-F238E27FC236}">
                <a16:creationId xmlns:a16="http://schemas.microsoft.com/office/drawing/2014/main" id="{A0C8D9E3-BC4B-C24D-B253-A71CD8FFBA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1606" y="1912368"/>
            <a:ext cx="619433" cy="619433"/>
          </a:xfrm>
          <a:prstGeom prst="rect">
            <a:avLst/>
          </a:prstGeom>
        </p:spPr>
      </p:pic>
      <p:sp>
        <p:nvSpPr>
          <p:cNvPr id="7" name="Rounded Rectangle 6">
            <a:extLst>
              <a:ext uri="{FF2B5EF4-FFF2-40B4-BE49-F238E27FC236}">
                <a16:creationId xmlns:a16="http://schemas.microsoft.com/office/drawing/2014/main" id="{ACD2B3B2-40FC-4447-A7E5-B95554E1B65B}"/>
              </a:ext>
            </a:extLst>
          </p:cNvPr>
          <p:cNvSpPr/>
          <p:nvPr/>
        </p:nvSpPr>
        <p:spPr>
          <a:xfrm>
            <a:off x="3181039" y="2021325"/>
            <a:ext cx="2187677" cy="4555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Social Sciences and Humanities</a:t>
            </a:r>
          </a:p>
        </p:txBody>
      </p:sp>
      <p:sp>
        <p:nvSpPr>
          <p:cNvPr id="8" name="Rounded Rectangle 7">
            <a:extLst>
              <a:ext uri="{FF2B5EF4-FFF2-40B4-BE49-F238E27FC236}">
                <a16:creationId xmlns:a16="http://schemas.microsoft.com/office/drawing/2014/main" id="{1F610986-EFC2-A942-A2F3-A3E603B1605E}"/>
              </a:ext>
            </a:extLst>
          </p:cNvPr>
          <p:cNvSpPr/>
          <p:nvPr/>
        </p:nvSpPr>
        <p:spPr>
          <a:xfrm>
            <a:off x="3181039" y="2886864"/>
            <a:ext cx="2187677" cy="4555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Life Sciences</a:t>
            </a:r>
          </a:p>
        </p:txBody>
      </p:sp>
      <p:sp>
        <p:nvSpPr>
          <p:cNvPr id="9" name="Rounded Rectangle 8">
            <a:extLst>
              <a:ext uri="{FF2B5EF4-FFF2-40B4-BE49-F238E27FC236}">
                <a16:creationId xmlns:a16="http://schemas.microsoft.com/office/drawing/2014/main" id="{DB3DE00D-CD5C-624F-A565-E069911955F7}"/>
              </a:ext>
            </a:extLst>
          </p:cNvPr>
          <p:cNvSpPr/>
          <p:nvPr/>
        </p:nvSpPr>
        <p:spPr>
          <a:xfrm>
            <a:off x="6554192" y="2025538"/>
            <a:ext cx="2187677" cy="4555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Health Sciences</a:t>
            </a:r>
          </a:p>
        </p:txBody>
      </p:sp>
      <p:sp>
        <p:nvSpPr>
          <p:cNvPr id="10" name="Rounded Rectangle 9">
            <a:extLst>
              <a:ext uri="{FF2B5EF4-FFF2-40B4-BE49-F238E27FC236}">
                <a16:creationId xmlns:a16="http://schemas.microsoft.com/office/drawing/2014/main" id="{DD842A7A-9170-D640-A171-4F91ED61B309}"/>
              </a:ext>
            </a:extLst>
          </p:cNvPr>
          <p:cNvSpPr/>
          <p:nvPr/>
        </p:nvSpPr>
        <p:spPr>
          <a:xfrm>
            <a:off x="6570710" y="2889875"/>
            <a:ext cx="2187677" cy="4555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Physical Sciences and Engineering</a:t>
            </a:r>
          </a:p>
        </p:txBody>
      </p:sp>
      <p:pic>
        <p:nvPicPr>
          <p:cNvPr id="12" name="Graphic 11">
            <a:extLst>
              <a:ext uri="{FF2B5EF4-FFF2-40B4-BE49-F238E27FC236}">
                <a16:creationId xmlns:a16="http://schemas.microsoft.com/office/drawing/2014/main" id="{8A514E67-5EB4-BD43-91DB-1970EE7FE8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61605" y="2806598"/>
            <a:ext cx="619433" cy="619433"/>
          </a:xfrm>
          <a:prstGeom prst="rect">
            <a:avLst/>
          </a:prstGeom>
        </p:spPr>
      </p:pic>
      <p:cxnSp>
        <p:nvCxnSpPr>
          <p:cNvPr id="14" name="Straight Arrow Connector 13">
            <a:extLst>
              <a:ext uri="{FF2B5EF4-FFF2-40B4-BE49-F238E27FC236}">
                <a16:creationId xmlns:a16="http://schemas.microsoft.com/office/drawing/2014/main" id="{E49242F6-0174-B449-BDAC-C89E495CFCC2}"/>
              </a:ext>
            </a:extLst>
          </p:cNvPr>
          <p:cNvCxnSpPr>
            <a:stCxn id="3" idx="2"/>
            <a:endCxn id="12" idx="0"/>
          </p:cNvCxnSpPr>
          <p:nvPr/>
        </p:nvCxnSpPr>
        <p:spPr>
          <a:xfrm flipH="1">
            <a:off x="2871322" y="2531801"/>
            <a:ext cx="1" cy="2747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0730B91-6287-CB46-9C9F-EA310F754250}"/>
              </a:ext>
            </a:extLst>
          </p:cNvPr>
          <p:cNvCxnSpPr>
            <a:cxnSpLocks/>
          </p:cNvCxnSpPr>
          <p:nvPr/>
        </p:nvCxnSpPr>
        <p:spPr>
          <a:xfrm>
            <a:off x="5526723" y="2249097"/>
            <a:ext cx="40734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21DE2A1-6B64-6B46-A865-0D351C66368C}"/>
              </a:ext>
            </a:extLst>
          </p:cNvPr>
          <p:cNvCxnSpPr>
            <a:cxnSpLocks/>
          </p:cNvCxnSpPr>
          <p:nvPr/>
        </p:nvCxnSpPr>
        <p:spPr>
          <a:xfrm>
            <a:off x="5526723" y="3114636"/>
            <a:ext cx="40734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DCA6B71E-9CF8-264E-A4DC-748617E0AB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05354" y="2806598"/>
            <a:ext cx="619432" cy="619432"/>
          </a:xfrm>
          <a:prstGeom prst="rect">
            <a:avLst/>
          </a:prstGeom>
        </p:spPr>
      </p:pic>
      <p:pic>
        <p:nvPicPr>
          <p:cNvPr id="21" name="Graphic 20">
            <a:extLst>
              <a:ext uri="{FF2B5EF4-FFF2-40B4-BE49-F238E27FC236}">
                <a16:creationId xmlns:a16="http://schemas.microsoft.com/office/drawing/2014/main" id="{8645D411-7E9B-A54C-9E1E-7B61A6A3FA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05354" y="1957497"/>
            <a:ext cx="619433" cy="619433"/>
          </a:xfrm>
          <a:prstGeom prst="rect">
            <a:avLst/>
          </a:prstGeom>
        </p:spPr>
      </p:pic>
      <p:cxnSp>
        <p:nvCxnSpPr>
          <p:cNvPr id="22" name="Straight Arrow Connector 21">
            <a:extLst>
              <a:ext uri="{FF2B5EF4-FFF2-40B4-BE49-F238E27FC236}">
                <a16:creationId xmlns:a16="http://schemas.microsoft.com/office/drawing/2014/main" id="{339F652D-3CE9-4346-B798-816BB5CAAFDD}"/>
              </a:ext>
            </a:extLst>
          </p:cNvPr>
          <p:cNvCxnSpPr/>
          <p:nvPr/>
        </p:nvCxnSpPr>
        <p:spPr>
          <a:xfrm flipH="1">
            <a:off x="8591535" y="2506441"/>
            <a:ext cx="1" cy="2747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26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1F9AF4-B27B-45DC-AED3-6D64402CF186}"/>
              </a:ext>
            </a:extLst>
          </p:cNvPr>
          <p:cNvSpPr txBox="1"/>
          <p:nvPr/>
        </p:nvSpPr>
        <p:spPr>
          <a:xfrm>
            <a:off x="640080" y="822960"/>
            <a:ext cx="10186416" cy="523220"/>
          </a:xfrm>
          <a:prstGeom prst="rect">
            <a:avLst/>
          </a:prstGeom>
          <a:noFill/>
        </p:spPr>
        <p:txBody>
          <a:bodyPr wrap="square" rtlCol="0">
            <a:spAutoFit/>
          </a:bodyPr>
          <a:lstStyle/>
          <a:p>
            <a:r>
              <a:rPr lang="en-US" sz="2800">
                <a:latin typeface="Elsevier Display Light" panose="02000000000000000000" pitchFamily="50" charset="0"/>
              </a:rPr>
              <a:t>Create a user account</a:t>
            </a:r>
          </a:p>
        </p:txBody>
      </p:sp>
      <p:sp>
        <p:nvSpPr>
          <p:cNvPr id="7" name="TextBox 6">
            <a:extLst>
              <a:ext uri="{FF2B5EF4-FFF2-40B4-BE49-F238E27FC236}">
                <a16:creationId xmlns:a16="http://schemas.microsoft.com/office/drawing/2014/main" id="{C13137C1-CAFF-4D72-AC8C-45127703F96E}"/>
              </a:ext>
            </a:extLst>
          </p:cNvPr>
          <p:cNvSpPr txBox="1"/>
          <p:nvPr/>
        </p:nvSpPr>
        <p:spPr>
          <a:xfrm>
            <a:off x="640079" y="1535229"/>
            <a:ext cx="10707625" cy="584775"/>
          </a:xfrm>
          <a:prstGeom prst="rect">
            <a:avLst/>
          </a:prstGeom>
          <a:noFill/>
        </p:spPr>
        <p:txBody>
          <a:bodyPr wrap="square" rtlCol="0">
            <a:spAutoFit/>
          </a:bodyPr>
          <a:lstStyle/>
          <a:p>
            <a:r>
              <a:rPr lang="en-US" sz="1600" dirty="0">
                <a:latin typeface="Elsevier Display Light" panose="02000000000000000000" pitchFamily="50" charset="0"/>
              </a:rPr>
              <a:t>With an </a:t>
            </a:r>
            <a:r>
              <a:rPr lang="en-US" sz="1600" dirty="0">
                <a:solidFill>
                  <a:srgbClr val="00B0F0"/>
                </a:solidFill>
                <a:latin typeface="Elsevier Display Light" panose="02000000000000000000" pitchFamily="50" charset="0"/>
                <a:hlinkClick r:id="rId2"/>
              </a:rPr>
              <a:t>Elsevier account</a:t>
            </a:r>
            <a:r>
              <a:rPr lang="en-US" sz="1600" dirty="0">
                <a:latin typeface="Elsevier Display Light" panose="02000000000000000000" pitchFamily="50" charset="0"/>
              </a:rPr>
              <a:t>, you unlock features specifically designed to support your research goals. Having an account enables you to:</a:t>
            </a:r>
          </a:p>
        </p:txBody>
      </p:sp>
      <p:sp>
        <p:nvSpPr>
          <p:cNvPr id="8" name="TextBox 7">
            <a:extLst>
              <a:ext uri="{FF2B5EF4-FFF2-40B4-BE49-F238E27FC236}">
                <a16:creationId xmlns:a16="http://schemas.microsoft.com/office/drawing/2014/main" id="{A0BEBEAD-EB25-4DDF-B782-7FD58EE1E229}"/>
              </a:ext>
            </a:extLst>
          </p:cNvPr>
          <p:cNvSpPr txBox="1"/>
          <p:nvPr/>
        </p:nvSpPr>
        <p:spPr>
          <a:xfrm>
            <a:off x="640079" y="2202520"/>
            <a:ext cx="3268244"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Elsevier Display Light" panose="02000000000000000000" pitchFamily="50" charset="0"/>
              </a:rPr>
              <a:t>Set up alerts for searches, journals and book series</a:t>
            </a:r>
          </a:p>
          <a:p>
            <a:pPr marL="285750" indent="-285750">
              <a:buFont typeface="Arial" panose="020B0604020202020204" pitchFamily="34" charset="0"/>
              <a:buChar char="•"/>
            </a:pPr>
            <a:endParaRPr lang="en-US" sz="1600" dirty="0">
              <a:latin typeface="Elsevier Display Light" panose="02000000000000000000" pitchFamily="50" charset="0"/>
            </a:endParaRPr>
          </a:p>
          <a:p>
            <a:pPr marL="285750" indent="-285750">
              <a:buFont typeface="Arial" panose="020B0604020202020204" pitchFamily="34" charset="0"/>
              <a:buChar char="•"/>
            </a:pPr>
            <a:r>
              <a:rPr lang="en-US" sz="1600" dirty="0">
                <a:latin typeface="Elsevier Display Light" panose="02000000000000000000" pitchFamily="50" charset="0"/>
              </a:rPr>
              <a:t>Receive recommendations personalized to your reading history</a:t>
            </a:r>
          </a:p>
          <a:p>
            <a:pPr marL="285750" indent="-285750">
              <a:buFont typeface="Arial" panose="020B0604020202020204" pitchFamily="34" charset="0"/>
              <a:buChar char="•"/>
            </a:pPr>
            <a:endParaRPr lang="en-US" sz="1600" dirty="0">
              <a:latin typeface="Elsevier Display Light" panose="02000000000000000000" pitchFamily="50" charset="0"/>
            </a:endParaRPr>
          </a:p>
          <a:p>
            <a:pPr marL="285750" indent="-285750">
              <a:buFont typeface="Arial" panose="020B0604020202020204" pitchFamily="34" charset="0"/>
              <a:buChar char="•"/>
            </a:pPr>
            <a:r>
              <a:rPr lang="en-US" sz="1600" dirty="0">
                <a:latin typeface="Elsevier Display Light" panose="02000000000000000000" pitchFamily="50" charset="0"/>
              </a:rPr>
              <a:t>Access and manage your reading and search history</a:t>
            </a:r>
          </a:p>
          <a:p>
            <a:pPr marL="285750" indent="-285750">
              <a:buFont typeface="Arial" panose="020B0604020202020204" pitchFamily="34" charset="0"/>
              <a:buChar char="•"/>
            </a:pPr>
            <a:endParaRPr lang="en-US" sz="1600" dirty="0">
              <a:latin typeface="Elsevier Display Light" panose="02000000000000000000" pitchFamily="50" charset="0"/>
            </a:endParaRPr>
          </a:p>
          <a:p>
            <a:pPr marL="285750" indent="-285750">
              <a:buFont typeface="Arial" panose="020B0604020202020204" pitchFamily="34" charset="0"/>
              <a:buChar char="•"/>
            </a:pPr>
            <a:r>
              <a:rPr lang="en-US" sz="1600" dirty="0">
                <a:latin typeface="Elsevier Display Light" panose="02000000000000000000" pitchFamily="50" charset="0"/>
              </a:rPr>
              <a:t>Review the </a:t>
            </a:r>
            <a:r>
              <a:rPr lang="en-US" sz="1600" dirty="0">
                <a:latin typeface="Elsevier Display Light" panose="02000000000000000000" pitchFamily="50" charset="0"/>
                <a:hlinkClick r:id="rId3"/>
              </a:rPr>
              <a:t>privacy options </a:t>
            </a:r>
            <a:r>
              <a:rPr lang="en-US" sz="1600" dirty="0">
                <a:latin typeface="Elsevier Display Light" panose="02000000000000000000" pitchFamily="50" charset="0"/>
              </a:rPr>
              <a:t>for your account</a:t>
            </a:r>
          </a:p>
          <a:p>
            <a:pPr marL="285750" indent="-285750">
              <a:buFont typeface="Arial" panose="020B0604020202020204" pitchFamily="34" charset="0"/>
              <a:buChar char="•"/>
            </a:pPr>
            <a:endParaRPr lang="en-US" sz="1600" dirty="0">
              <a:latin typeface="Elsevier Display Light" panose="02000000000000000000" pitchFamily="50" charset="0"/>
            </a:endParaRPr>
          </a:p>
        </p:txBody>
      </p:sp>
      <p:pic>
        <p:nvPicPr>
          <p:cNvPr id="4" name="Picture 3" descr="Start screen on ScienceDirect to set up an Elsevier account&#10;">
            <a:extLst>
              <a:ext uri="{FF2B5EF4-FFF2-40B4-BE49-F238E27FC236}">
                <a16:creationId xmlns:a16="http://schemas.microsoft.com/office/drawing/2014/main" id="{42E54B1E-4B5B-3B46-A539-03239285C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918" y="2133489"/>
            <a:ext cx="7278139" cy="3677491"/>
          </a:xfrm>
          <a:prstGeom prst="rect">
            <a:avLst/>
          </a:prstGeom>
        </p:spPr>
      </p:pic>
      <p:sp>
        <p:nvSpPr>
          <p:cNvPr id="6" name="TextBox 5">
            <a:extLst>
              <a:ext uri="{FF2B5EF4-FFF2-40B4-BE49-F238E27FC236}">
                <a16:creationId xmlns:a16="http://schemas.microsoft.com/office/drawing/2014/main" id="{B2864CC2-8588-AA4B-B487-F2F3CE235BE6}"/>
              </a:ext>
            </a:extLst>
          </p:cNvPr>
          <p:cNvSpPr txBox="1"/>
          <p:nvPr/>
        </p:nvSpPr>
        <p:spPr>
          <a:xfrm>
            <a:off x="6096000" y="5824465"/>
            <a:ext cx="3872416" cy="276999"/>
          </a:xfrm>
          <a:prstGeom prst="rect">
            <a:avLst/>
          </a:prstGeom>
          <a:noFill/>
        </p:spPr>
        <p:txBody>
          <a:bodyPr wrap="square" rtlCol="0">
            <a:spAutoFit/>
          </a:bodyPr>
          <a:lstStyle/>
          <a:p>
            <a:pPr algn="ctr"/>
            <a:r>
              <a:rPr lang="en-US" sz="1200" i="1" dirty="0">
                <a:latin typeface="Elsevier Display Light" panose="02000000000000000000" pitchFamily="50" charset="0"/>
              </a:rPr>
              <a:t>Start screen on ScienceDirect to set up an Elsevier account</a:t>
            </a:r>
          </a:p>
        </p:txBody>
      </p:sp>
    </p:spTree>
    <p:extLst>
      <p:ext uri="{BB962C8B-B14F-4D97-AF65-F5344CB8AC3E}">
        <p14:creationId xmlns:p14="http://schemas.microsoft.com/office/powerpoint/2010/main" val="305539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1F9AF4-B27B-45DC-AED3-6D64402CF186}"/>
              </a:ext>
            </a:extLst>
          </p:cNvPr>
          <p:cNvSpPr txBox="1"/>
          <p:nvPr/>
        </p:nvSpPr>
        <p:spPr>
          <a:xfrm>
            <a:off x="640080" y="822960"/>
            <a:ext cx="10186416" cy="523220"/>
          </a:xfrm>
          <a:prstGeom prst="rect">
            <a:avLst/>
          </a:prstGeom>
          <a:noFill/>
        </p:spPr>
        <p:txBody>
          <a:bodyPr wrap="square" rtlCol="0">
            <a:spAutoFit/>
          </a:bodyPr>
          <a:lstStyle/>
          <a:p>
            <a:r>
              <a:rPr lang="en-US" sz="2800">
                <a:latin typeface="Elsevier Display Light" panose="02000000000000000000" pitchFamily="50" charset="0"/>
              </a:rPr>
              <a:t>Search</a:t>
            </a:r>
          </a:p>
        </p:txBody>
      </p:sp>
      <p:sp>
        <p:nvSpPr>
          <p:cNvPr id="7" name="TextBox 6">
            <a:extLst>
              <a:ext uri="{FF2B5EF4-FFF2-40B4-BE49-F238E27FC236}">
                <a16:creationId xmlns:a16="http://schemas.microsoft.com/office/drawing/2014/main" id="{C13137C1-CAFF-4D72-AC8C-45127703F96E}"/>
              </a:ext>
            </a:extLst>
          </p:cNvPr>
          <p:cNvSpPr txBox="1"/>
          <p:nvPr/>
        </p:nvSpPr>
        <p:spPr>
          <a:xfrm>
            <a:off x="640079" y="1535229"/>
            <a:ext cx="10707625" cy="1569660"/>
          </a:xfrm>
          <a:prstGeom prst="rect">
            <a:avLst/>
          </a:prstGeom>
          <a:noFill/>
        </p:spPr>
        <p:txBody>
          <a:bodyPr wrap="square" rtlCol="0">
            <a:spAutoFit/>
          </a:bodyPr>
          <a:lstStyle/>
          <a:p>
            <a:r>
              <a:rPr lang="en-US" sz="1600">
                <a:latin typeface="Elsevier Display Light" panose="02000000000000000000" pitchFamily="50" charset="0"/>
              </a:rPr>
              <a:t>Now that you’re on </a:t>
            </a:r>
            <a:r>
              <a:rPr lang="en-US" sz="1600">
                <a:latin typeface="Elsevier Display Light" panose="02000000000000000000" pitchFamily="50" charset="0"/>
                <a:hlinkClick r:id="rId2"/>
              </a:rPr>
              <a:t>ScienceDirect</a:t>
            </a:r>
            <a:r>
              <a:rPr lang="en-US" sz="1600">
                <a:latin typeface="Elsevier Display Light" panose="02000000000000000000" pitchFamily="50" charset="0"/>
              </a:rPr>
              <a:t>, it’s time to look around.</a:t>
            </a:r>
          </a:p>
          <a:p>
            <a:endParaRPr lang="en-US" sz="1600">
              <a:latin typeface="Elsevier Display Light" panose="02000000000000000000" pitchFamily="50" charset="0"/>
            </a:endParaRPr>
          </a:p>
          <a:p>
            <a:r>
              <a:rPr lang="en-US" sz="1600">
                <a:latin typeface="Elsevier Display Light" panose="02000000000000000000" pitchFamily="50" charset="0"/>
              </a:rPr>
              <a:t>The ScienceDirect search functionality offers a multitude of search fields, filters and alerts to focus your search and improve your workflow. First, choose the search technique you prefer.</a:t>
            </a:r>
          </a:p>
          <a:p>
            <a:endParaRPr lang="en-US" sz="1600">
              <a:latin typeface="Elsevier Display Light" panose="02000000000000000000" pitchFamily="50" charset="0"/>
            </a:endParaRPr>
          </a:p>
          <a:p>
            <a:r>
              <a:rPr lang="en-US" sz="1600">
                <a:latin typeface="Elsevier Display Light" panose="02000000000000000000" pitchFamily="50" charset="0"/>
              </a:rPr>
              <a:t>If you want a broad search that you can filter afterwards, head to the </a:t>
            </a:r>
            <a:r>
              <a:rPr lang="en-US" sz="1600">
                <a:latin typeface="Elsevier Display Light" panose="02000000000000000000" pitchFamily="50" charset="0"/>
                <a:hlinkClick r:id="rId3"/>
              </a:rPr>
              <a:t>search bar</a:t>
            </a:r>
            <a:r>
              <a:rPr lang="en-US" sz="1600">
                <a:latin typeface="Elsevier Display Light" panose="02000000000000000000" pitchFamily="50" charset="0"/>
              </a:rPr>
              <a:t> for a quick search:</a:t>
            </a:r>
          </a:p>
        </p:txBody>
      </p:sp>
      <p:sp>
        <p:nvSpPr>
          <p:cNvPr id="8" name="TextBox 7">
            <a:extLst>
              <a:ext uri="{FF2B5EF4-FFF2-40B4-BE49-F238E27FC236}">
                <a16:creationId xmlns:a16="http://schemas.microsoft.com/office/drawing/2014/main" id="{A0BEBEAD-EB25-4DDF-B782-7FD58EE1E229}"/>
              </a:ext>
            </a:extLst>
          </p:cNvPr>
          <p:cNvSpPr txBox="1"/>
          <p:nvPr/>
        </p:nvSpPr>
        <p:spPr>
          <a:xfrm>
            <a:off x="640080" y="4855235"/>
            <a:ext cx="7534656" cy="338554"/>
          </a:xfrm>
          <a:prstGeom prst="rect">
            <a:avLst/>
          </a:prstGeom>
          <a:noFill/>
        </p:spPr>
        <p:txBody>
          <a:bodyPr wrap="square" rtlCol="0">
            <a:spAutoFit/>
          </a:bodyPr>
          <a:lstStyle/>
          <a:p>
            <a:r>
              <a:rPr lang="en-US" sz="1600" dirty="0">
                <a:latin typeface="Elsevier Display Light" panose="02000000000000000000" pitchFamily="50" charset="0"/>
              </a:rPr>
              <a:t>Enter keywords, an author name, or the title of a journal or book to get started.</a:t>
            </a:r>
          </a:p>
        </p:txBody>
      </p:sp>
      <p:pic>
        <p:nvPicPr>
          <p:cNvPr id="4" name="Picture 3" descr="Screenshot of search bar on the ScienceDirect homepage">
            <a:extLst>
              <a:ext uri="{FF2B5EF4-FFF2-40B4-BE49-F238E27FC236}">
                <a16:creationId xmlns:a16="http://schemas.microsoft.com/office/drawing/2014/main" id="{9972F7F7-4B79-4C2A-AA3A-7552FEFF5E2E}"/>
              </a:ext>
            </a:extLst>
          </p:cNvPr>
          <p:cNvPicPr>
            <a:picLocks noChangeAspect="1"/>
          </p:cNvPicPr>
          <p:nvPr/>
        </p:nvPicPr>
        <p:blipFill rotWithShape="1">
          <a:blip r:embed="rId4"/>
          <a:srcRect r="910"/>
          <a:stretch/>
        </p:blipFill>
        <p:spPr>
          <a:xfrm>
            <a:off x="640079" y="3086853"/>
            <a:ext cx="10377418" cy="1768382"/>
          </a:xfrm>
          <a:prstGeom prst="rect">
            <a:avLst/>
          </a:prstGeom>
        </p:spPr>
      </p:pic>
    </p:spTree>
    <p:extLst>
      <p:ext uri="{BB962C8B-B14F-4D97-AF65-F5344CB8AC3E}">
        <p14:creationId xmlns:p14="http://schemas.microsoft.com/office/powerpoint/2010/main" val="11607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1F9AF4-B27B-45DC-AED3-6D64402CF186}"/>
              </a:ext>
            </a:extLst>
          </p:cNvPr>
          <p:cNvSpPr txBox="1"/>
          <p:nvPr/>
        </p:nvSpPr>
        <p:spPr>
          <a:xfrm>
            <a:off x="640080" y="822960"/>
            <a:ext cx="10186416" cy="523220"/>
          </a:xfrm>
          <a:prstGeom prst="rect">
            <a:avLst/>
          </a:prstGeom>
          <a:noFill/>
        </p:spPr>
        <p:txBody>
          <a:bodyPr wrap="square" rtlCol="0">
            <a:spAutoFit/>
          </a:bodyPr>
          <a:lstStyle/>
          <a:p>
            <a:r>
              <a:rPr lang="en-US" sz="2800">
                <a:latin typeface="Elsevier Display Light" panose="02000000000000000000" pitchFamily="50" charset="0"/>
              </a:rPr>
              <a:t>Search</a:t>
            </a:r>
          </a:p>
        </p:txBody>
      </p:sp>
      <p:sp>
        <p:nvSpPr>
          <p:cNvPr id="7" name="TextBox 6">
            <a:extLst>
              <a:ext uri="{FF2B5EF4-FFF2-40B4-BE49-F238E27FC236}">
                <a16:creationId xmlns:a16="http://schemas.microsoft.com/office/drawing/2014/main" id="{C13137C1-CAFF-4D72-AC8C-45127703F96E}"/>
              </a:ext>
            </a:extLst>
          </p:cNvPr>
          <p:cNvSpPr txBox="1"/>
          <p:nvPr/>
        </p:nvSpPr>
        <p:spPr>
          <a:xfrm>
            <a:off x="640079" y="1535229"/>
            <a:ext cx="4293427" cy="1569660"/>
          </a:xfrm>
          <a:prstGeom prst="rect">
            <a:avLst/>
          </a:prstGeom>
          <a:noFill/>
        </p:spPr>
        <p:txBody>
          <a:bodyPr wrap="square" rtlCol="0">
            <a:spAutoFit/>
          </a:bodyPr>
          <a:lstStyle/>
          <a:p>
            <a:r>
              <a:rPr lang="en-US" sz="1600">
                <a:latin typeface="Elsevier Display Light" panose="02000000000000000000" pitchFamily="50" charset="0"/>
              </a:rPr>
              <a:t>You might want to begin with a narrow search instead, so click on </a:t>
            </a:r>
            <a:r>
              <a:rPr lang="en-US" sz="1600">
                <a:latin typeface="Elsevier Display Light" panose="02000000000000000000" pitchFamily="50" charset="0"/>
                <a:hlinkClick r:id="rId2"/>
              </a:rPr>
              <a:t>Advanced Search</a:t>
            </a:r>
            <a:r>
              <a:rPr lang="en-US" sz="1600">
                <a:latin typeface="Elsevier Display Light" panose="02000000000000000000" pitchFamily="50" charset="0"/>
              </a:rPr>
              <a:t> where you’ll see how easy it is to get specific. Your previous searches will be conveniently saved for you at the bottom of the page. </a:t>
            </a:r>
          </a:p>
          <a:p>
            <a:endParaRPr lang="en-US" sz="1600">
              <a:latin typeface="Elsevier Display Light" panose="02000000000000000000" pitchFamily="50" charset="0"/>
            </a:endParaRPr>
          </a:p>
        </p:txBody>
      </p:sp>
      <p:sp>
        <p:nvSpPr>
          <p:cNvPr id="8" name="TextBox 7">
            <a:extLst>
              <a:ext uri="{FF2B5EF4-FFF2-40B4-BE49-F238E27FC236}">
                <a16:creationId xmlns:a16="http://schemas.microsoft.com/office/drawing/2014/main" id="{A0BEBEAD-EB25-4DDF-B782-7FD58EE1E229}"/>
              </a:ext>
            </a:extLst>
          </p:cNvPr>
          <p:cNvSpPr txBox="1"/>
          <p:nvPr/>
        </p:nvSpPr>
        <p:spPr>
          <a:xfrm>
            <a:off x="640079" y="3137557"/>
            <a:ext cx="4393400" cy="1938992"/>
          </a:xfrm>
          <a:prstGeom prst="rect">
            <a:avLst/>
          </a:prstGeom>
          <a:noFill/>
        </p:spPr>
        <p:txBody>
          <a:bodyPr wrap="square" rtlCol="0">
            <a:spAutoFit/>
          </a:bodyPr>
          <a:lstStyle/>
          <a:p>
            <a:r>
              <a:rPr lang="en-US" sz="1600">
                <a:latin typeface="Elsevier Display Light" panose="02000000000000000000" pitchFamily="50" charset="0"/>
              </a:rPr>
              <a:t>On the Search results page, you can: </a:t>
            </a:r>
          </a:p>
          <a:p>
            <a:endParaRPr lang="en-US" sz="1600">
              <a:latin typeface="Elsevier Display Light" panose="02000000000000000000" pitchFamily="50" charset="0"/>
            </a:endParaRPr>
          </a:p>
          <a:p>
            <a:pPr marL="285750" indent="-285750">
              <a:buFont typeface="Arial" panose="020B0604020202020204" pitchFamily="34" charset="0"/>
              <a:buChar char="•"/>
            </a:pPr>
            <a:r>
              <a:rPr lang="en-US" sz="1600">
                <a:latin typeface="Elsevier Display Light" panose="02000000000000000000" pitchFamily="50" charset="0"/>
              </a:rPr>
              <a:t>Filter for open access/open archives articles</a:t>
            </a:r>
          </a:p>
          <a:p>
            <a:pPr marL="285750" indent="-285750">
              <a:buFont typeface="Arial" panose="020B0604020202020204" pitchFamily="34" charset="0"/>
              <a:buChar char="•"/>
            </a:pPr>
            <a:endParaRPr lang="en-US" sz="800">
              <a:latin typeface="Elsevier Display Light" panose="02000000000000000000" pitchFamily="50" charset="0"/>
            </a:endParaRPr>
          </a:p>
          <a:p>
            <a:pPr marL="285750" indent="-285750">
              <a:buFont typeface="Arial" panose="020B0604020202020204" pitchFamily="34" charset="0"/>
              <a:buChar char="•"/>
            </a:pPr>
            <a:r>
              <a:rPr lang="en-US" sz="1600">
                <a:latin typeface="Elsevier Display Light" panose="02000000000000000000" pitchFamily="50" charset="0"/>
              </a:rPr>
              <a:t>Check out suggested publications</a:t>
            </a:r>
          </a:p>
          <a:p>
            <a:endParaRPr lang="en-US" sz="800">
              <a:latin typeface="Elsevier Display Light" panose="02000000000000000000" pitchFamily="50" charset="0"/>
            </a:endParaRPr>
          </a:p>
          <a:p>
            <a:pPr marL="285750" indent="-285750">
              <a:buFont typeface="Arial" panose="020B0604020202020204" pitchFamily="34" charset="0"/>
              <a:buChar char="•"/>
            </a:pPr>
            <a:r>
              <a:rPr lang="en-US" sz="1600">
                <a:latin typeface="Elsevier Display Light" panose="02000000000000000000" pitchFamily="50" charset="0"/>
              </a:rPr>
              <a:t>Set search alerts</a:t>
            </a:r>
          </a:p>
          <a:p>
            <a:endParaRPr lang="en-US" sz="800">
              <a:latin typeface="Elsevier Display Light" panose="02000000000000000000" pitchFamily="50" charset="0"/>
            </a:endParaRPr>
          </a:p>
          <a:p>
            <a:pPr marL="285750" indent="-285750">
              <a:buFont typeface="Arial" panose="020B0604020202020204" pitchFamily="34" charset="0"/>
              <a:buChar char="•"/>
            </a:pPr>
            <a:r>
              <a:rPr lang="en-US" sz="1600">
                <a:latin typeface="Elsevier Display Light" panose="02000000000000000000" pitchFamily="50" charset="0"/>
              </a:rPr>
              <a:t>Download search alerts list as a .CSV</a:t>
            </a:r>
          </a:p>
        </p:txBody>
      </p:sp>
      <p:pic>
        <p:nvPicPr>
          <p:cNvPr id="3" name="Picture 2" descr="View of filter tabs part of Advanced Search">
            <a:extLst>
              <a:ext uri="{FF2B5EF4-FFF2-40B4-BE49-F238E27FC236}">
                <a16:creationId xmlns:a16="http://schemas.microsoft.com/office/drawing/2014/main" id="{B93FC2AE-6C50-47F5-982C-492E2D23B249}"/>
              </a:ext>
            </a:extLst>
          </p:cNvPr>
          <p:cNvPicPr>
            <a:picLocks noChangeAspect="1"/>
          </p:cNvPicPr>
          <p:nvPr/>
        </p:nvPicPr>
        <p:blipFill>
          <a:blip r:embed="rId3"/>
          <a:stretch>
            <a:fillRect/>
          </a:stretch>
        </p:blipFill>
        <p:spPr>
          <a:xfrm>
            <a:off x="5392783" y="1061835"/>
            <a:ext cx="6159137" cy="4734329"/>
          </a:xfrm>
          <a:prstGeom prst="rect">
            <a:avLst/>
          </a:prstGeom>
        </p:spPr>
      </p:pic>
      <p:sp>
        <p:nvSpPr>
          <p:cNvPr id="6" name="TextBox 5">
            <a:extLst>
              <a:ext uri="{FF2B5EF4-FFF2-40B4-BE49-F238E27FC236}">
                <a16:creationId xmlns:a16="http://schemas.microsoft.com/office/drawing/2014/main" id="{CA020854-CF92-5242-8DA6-23D43C20C30E}"/>
              </a:ext>
            </a:extLst>
          </p:cNvPr>
          <p:cNvSpPr txBox="1"/>
          <p:nvPr/>
        </p:nvSpPr>
        <p:spPr>
          <a:xfrm>
            <a:off x="6536143" y="6035039"/>
            <a:ext cx="3872416" cy="276999"/>
          </a:xfrm>
          <a:prstGeom prst="rect">
            <a:avLst/>
          </a:prstGeom>
          <a:noFill/>
        </p:spPr>
        <p:txBody>
          <a:bodyPr wrap="square" rtlCol="0">
            <a:spAutoFit/>
          </a:bodyPr>
          <a:lstStyle/>
          <a:p>
            <a:pPr algn="ctr"/>
            <a:r>
              <a:rPr lang="en-US" sz="1200" i="1" dirty="0">
                <a:latin typeface="Elsevier Display Light" panose="02000000000000000000" pitchFamily="50" charset="0"/>
              </a:rPr>
              <a:t>View of filter tabs part of Advanced Search</a:t>
            </a:r>
          </a:p>
        </p:txBody>
      </p:sp>
    </p:spTree>
    <p:extLst>
      <p:ext uri="{BB962C8B-B14F-4D97-AF65-F5344CB8AC3E}">
        <p14:creationId xmlns:p14="http://schemas.microsoft.com/office/powerpoint/2010/main" val="374411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View of filter tabs part of the Browse page">
            <a:extLst>
              <a:ext uri="{FF2B5EF4-FFF2-40B4-BE49-F238E27FC236}">
                <a16:creationId xmlns:a16="http://schemas.microsoft.com/office/drawing/2014/main" id="{F5F259E1-906A-864D-9ED6-1FEFF3225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8202" y="3715341"/>
            <a:ext cx="4776246" cy="3148214"/>
          </a:xfrm>
          <a:prstGeom prst="rect">
            <a:avLst/>
          </a:prstGeom>
        </p:spPr>
      </p:pic>
      <p:sp>
        <p:nvSpPr>
          <p:cNvPr id="5" name="TextBox 4">
            <a:extLst>
              <a:ext uri="{FF2B5EF4-FFF2-40B4-BE49-F238E27FC236}">
                <a16:creationId xmlns:a16="http://schemas.microsoft.com/office/drawing/2014/main" id="{7C1F9AF4-B27B-45DC-AED3-6D64402CF186}"/>
              </a:ext>
            </a:extLst>
          </p:cNvPr>
          <p:cNvSpPr txBox="1"/>
          <p:nvPr/>
        </p:nvSpPr>
        <p:spPr>
          <a:xfrm>
            <a:off x="640080" y="822960"/>
            <a:ext cx="10186416" cy="523220"/>
          </a:xfrm>
          <a:prstGeom prst="rect">
            <a:avLst/>
          </a:prstGeom>
          <a:noFill/>
        </p:spPr>
        <p:txBody>
          <a:bodyPr wrap="square" rtlCol="0">
            <a:spAutoFit/>
          </a:bodyPr>
          <a:lstStyle/>
          <a:p>
            <a:r>
              <a:rPr lang="en-US" sz="2800">
                <a:latin typeface="Elsevier Display Light" panose="02000000000000000000" pitchFamily="50" charset="0"/>
              </a:rPr>
              <a:t>Browse</a:t>
            </a:r>
          </a:p>
        </p:txBody>
      </p:sp>
      <p:sp>
        <p:nvSpPr>
          <p:cNvPr id="7" name="TextBox 6">
            <a:extLst>
              <a:ext uri="{FF2B5EF4-FFF2-40B4-BE49-F238E27FC236}">
                <a16:creationId xmlns:a16="http://schemas.microsoft.com/office/drawing/2014/main" id="{C13137C1-CAFF-4D72-AC8C-45127703F96E}"/>
              </a:ext>
            </a:extLst>
          </p:cNvPr>
          <p:cNvSpPr txBox="1"/>
          <p:nvPr/>
        </p:nvSpPr>
        <p:spPr>
          <a:xfrm>
            <a:off x="640080" y="1541819"/>
            <a:ext cx="9171433" cy="584775"/>
          </a:xfrm>
          <a:prstGeom prst="rect">
            <a:avLst/>
          </a:prstGeom>
          <a:noFill/>
        </p:spPr>
        <p:txBody>
          <a:bodyPr wrap="square" rtlCol="0">
            <a:spAutoFit/>
          </a:bodyPr>
          <a:lstStyle/>
          <a:p>
            <a:r>
              <a:rPr lang="en-US" sz="1600">
                <a:latin typeface="Elsevier Display Light" panose="02000000000000000000" pitchFamily="50" charset="0"/>
              </a:rPr>
              <a:t>If you want to begin your ScienceDirect experience by browsing through the content instead of searching, just click on </a:t>
            </a:r>
            <a:r>
              <a:rPr lang="en-US" sz="1600">
                <a:latin typeface="Elsevier Display Light" panose="02000000000000000000" pitchFamily="50" charset="0"/>
                <a:hlinkClick r:id="rId3"/>
              </a:rPr>
              <a:t>Journals and Books</a:t>
            </a:r>
            <a:r>
              <a:rPr lang="en-US" sz="1600">
                <a:latin typeface="Elsevier Display Light" panose="02000000000000000000" pitchFamily="50" charset="0"/>
              </a:rPr>
              <a:t> on the homepage.</a:t>
            </a:r>
          </a:p>
        </p:txBody>
      </p:sp>
      <p:sp>
        <p:nvSpPr>
          <p:cNvPr id="8" name="TextBox 7">
            <a:extLst>
              <a:ext uri="{FF2B5EF4-FFF2-40B4-BE49-F238E27FC236}">
                <a16:creationId xmlns:a16="http://schemas.microsoft.com/office/drawing/2014/main" id="{A0BEBEAD-EB25-4DDF-B782-7FD58EE1E229}"/>
              </a:ext>
            </a:extLst>
          </p:cNvPr>
          <p:cNvSpPr txBox="1"/>
          <p:nvPr/>
        </p:nvSpPr>
        <p:spPr>
          <a:xfrm>
            <a:off x="640080" y="3596750"/>
            <a:ext cx="5455920" cy="2270173"/>
          </a:xfrm>
          <a:prstGeom prst="rect">
            <a:avLst/>
          </a:prstGeom>
          <a:noFill/>
        </p:spPr>
        <p:txBody>
          <a:bodyPr wrap="square" rtlCol="0">
            <a:spAutoFit/>
          </a:bodyPr>
          <a:lstStyle/>
          <a:p>
            <a:r>
              <a:rPr lang="en-US" sz="1600" dirty="0"/>
              <a:t>This modernized browse page has enhanced search capabilities and simpler URL composition.</a:t>
            </a:r>
          </a:p>
          <a:p>
            <a:endParaRPr lang="en-US" sz="1600" dirty="0"/>
          </a:p>
          <a:p>
            <a:pPr marL="285750" indent="-285750">
              <a:lnSpc>
                <a:spcPct val="150000"/>
              </a:lnSpc>
              <a:buFont typeface="Arial" panose="020B0604020202020204" pitchFamily="34" charset="0"/>
              <a:buChar char="•"/>
            </a:pPr>
            <a:r>
              <a:rPr lang="en-US" sz="1600" dirty="0"/>
              <a:t>Refine publications by domain and sub-domain</a:t>
            </a:r>
          </a:p>
          <a:p>
            <a:pPr marL="285750" indent="-285750">
              <a:lnSpc>
                <a:spcPct val="150000"/>
              </a:lnSpc>
              <a:buFont typeface="Arial" panose="020B0604020202020204" pitchFamily="34" charset="0"/>
              <a:buChar char="•"/>
            </a:pPr>
            <a:r>
              <a:rPr lang="en-US" sz="1600" dirty="0"/>
              <a:t>Select the type of publications</a:t>
            </a:r>
          </a:p>
          <a:p>
            <a:pPr marL="285750" indent="-285750">
              <a:lnSpc>
                <a:spcPct val="150000"/>
              </a:lnSpc>
              <a:buFont typeface="Arial" panose="020B0604020202020204" pitchFamily="34" charset="0"/>
              <a:buChar char="•"/>
            </a:pPr>
            <a:r>
              <a:rPr lang="en-US" sz="1600" dirty="0"/>
              <a:t>Select journals accepting submissions</a:t>
            </a:r>
          </a:p>
          <a:p>
            <a:pPr marL="285750" indent="-285750">
              <a:lnSpc>
                <a:spcPct val="150000"/>
              </a:lnSpc>
              <a:buFont typeface="Arial" panose="020B0604020202020204" pitchFamily="34" charset="0"/>
              <a:buChar char="•"/>
            </a:pPr>
            <a:r>
              <a:rPr lang="en-US" sz="1600" dirty="0"/>
              <a:t>Choose the type of access</a:t>
            </a:r>
          </a:p>
        </p:txBody>
      </p:sp>
      <p:sp>
        <p:nvSpPr>
          <p:cNvPr id="4" name="Rectangle: Rounded Corners 3">
            <a:extLst>
              <a:ext uri="{FF2B5EF4-FFF2-40B4-BE49-F238E27FC236}">
                <a16:creationId xmlns:a16="http://schemas.microsoft.com/office/drawing/2014/main" id="{83379EA6-8C40-41D5-875B-5475AC12F410}"/>
              </a:ext>
            </a:extLst>
          </p:cNvPr>
          <p:cNvSpPr/>
          <p:nvPr/>
        </p:nvSpPr>
        <p:spPr>
          <a:xfrm>
            <a:off x="7470842" y="6026491"/>
            <a:ext cx="925904" cy="630084"/>
          </a:xfrm>
          <a:prstGeom prst="roundRect">
            <a:avLst/>
          </a:prstGeom>
          <a:noFill/>
          <a:ln w="15875">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06318F7-98CE-4E0B-A821-D39DE9D7C9D9}"/>
              </a:ext>
            </a:extLst>
          </p:cNvPr>
          <p:cNvSpPr/>
          <p:nvPr/>
        </p:nvSpPr>
        <p:spPr>
          <a:xfrm>
            <a:off x="7470842" y="4579473"/>
            <a:ext cx="925905" cy="976710"/>
          </a:xfrm>
          <a:prstGeom prst="roundRect">
            <a:avLst/>
          </a:prstGeom>
          <a:noFill/>
          <a:ln w="15875">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E38DFE4-8DE3-4E55-A177-F9F39C2E5D9A}"/>
              </a:ext>
            </a:extLst>
          </p:cNvPr>
          <p:cNvSpPr/>
          <p:nvPr/>
        </p:nvSpPr>
        <p:spPr>
          <a:xfrm>
            <a:off x="7470842" y="3944522"/>
            <a:ext cx="925905" cy="551233"/>
          </a:xfrm>
          <a:prstGeom prst="roundRect">
            <a:avLst/>
          </a:prstGeom>
          <a:noFill/>
          <a:ln w="15875">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1869DD0-B797-4680-8EA6-10F10E5E95F1}"/>
              </a:ext>
            </a:extLst>
          </p:cNvPr>
          <p:cNvCxnSpPr>
            <a:cxnSpLocks/>
            <a:endCxn id="10" idx="1"/>
          </p:cNvCxnSpPr>
          <p:nvPr/>
        </p:nvCxnSpPr>
        <p:spPr>
          <a:xfrm>
            <a:off x="3590223" y="4911175"/>
            <a:ext cx="3880619" cy="156653"/>
          </a:xfrm>
          <a:prstGeom prst="line">
            <a:avLst/>
          </a:prstGeom>
          <a:ln w="15875">
            <a:solidFill>
              <a:srgbClr val="FF6C00"/>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87B5B68A-2318-4778-B56F-13CF63B2083A}"/>
              </a:ext>
            </a:extLst>
          </p:cNvPr>
          <p:cNvCxnSpPr>
            <a:cxnSpLocks/>
            <a:endCxn id="4" idx="1"/>
          </p:cNvCxnSpPr>
          <p:nvPr/>
        </p:nvCxnSpPr>
        <p:spPr>
          <a:xfrm>
            <a:off x="3282214" y="6026491"/>
            <a:ext cx="4188628" cy="315042"/>
          </a:xfrm>
          <a:prstGeom prst="bentConnector3">
            <a:avLst/>
          </a:prstGeom>
          <a:ln w="15875">
            <a:solidFill>
              <a:srgbClr val="FF6C00"/>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C4AE5DC9-7202-4231-90FB-FD3D4C6B7C2E}"/>
              </a:ext>
            </a:extLst>
          </p:cNvPr>
          <p:cNvCxnSpPr>
            <a:cxnSpLocks/>
            <a:endCxn id="11" idx="1"/>
          </p:cNvCxnSpPr>
          <p:nvPr/>
        </p:nvCxnSpPr>
        <p:spPr>
          <a:xfrm flipV="1">
            <a:off x="4995511" y="4220139"/>
            <a:ext cx="2475331" cy="275616"/>
          </a:xfrm>
          <a:prstGeom prst="bentConnector3">
            <a:avLst/>
          </a:prstGeom>
          <a:ln w="15875">
            <a:solidFill>
              <a:srgbClr val="FF6C00"/>
            </a:solidFill>
          </a:ln>
        </p:spPr>
        <p:style>
          <a:lnRef idx="1">
            <a:schemeClr val="accent1"/>
          </a:lnRef>
          <a:fillRef idx="0">
            <a:schemeClr val="accent1"/>
          </a:fillRef>
          <a:effectRef idx="0">
            <a:schemeClr val="accent1"/>
          </a:effectRef>
          <a:fontRef idx="minor">
            <a:schemeClr val="tx1"/>
          </a:fontRef>
        </p:style>
      </p:cxnSp>
      <p:pic>
        <p:nvPicPr>
          <p:cNvPr id="6" name="Picture 5" descr="View of search bar with Advanced search button highlighted">
            <a:extLst>
              <a:ext uri="{FF2B5EF4-FFF2-40B4-BE49-F238E27FC236}">
                <a16:creationId xmlns:a16="http://schemas.microsoft.com/office/drawing/2014/main" id="{BB1706C1-575F-4324-9824-1196C3EA66D4}"/>
              </a:ext>
            </a:extLst>
          </p:cNvPr>
          <p:cNvPicPr>
            <a:picLocks noChangeAspect="1"/>
          </p:cNvPicPr>
          <p:nvPr/>
        </p:nvPicPr>
        <p:blipFill rotWithShape="1">
          <a:blip r:embed="rId4"/>
          <a:srcRect t="4924" b="4498"/>
          <a:stretch/>
        </p:blipFill>
        <p:spPr>
          <a:xfrm>
            <a:off x="1817047" y="2307657"/>
            <a:ext cx="7919278" cy="1221066"/>
          </a:xfrm>
          <a:prstGeom prst="rect">
            <a:avLst/>
          </a:prstGeom>
        </p:spPr>
      </p:pic>
      <p:sp>
        <p:nvSpPr>
          <p:cNvPr id="21" name="Rectangle: Rounded Corners 20">
            <a:extLst>
              <a:ext uri="{FF2B5EF4-FFF2-40B4-BE49-F238E27FC236}">
                <a16:creationId xmlns:a16="http://schemas.microsoft.com/office/drawing/2014/main" id="{E50C58DE-EBD4-45EE-B531-BBBA37772E83}"/>
              </a:ext>
            </a:extLst>
          </p:cNvPr>
          <p:cNvSpPr/>
          <p:nvPr/>
        </p:nvSpPr>
        <p:spPr>
          <a:xfrm>
            <a:off x="7348203" y="3245032"/>
            <a:ext cx="779798" cy="183967"/>
          </a:xfrm>
          <a:prstGeom prst="roundRect">
            <a:avLst>
              <a:gd name="adj" fmla="val 0"/>
            </a:avLst>
          </a:prstGeom>
          <a:noFill/>
          <a:ln w="15875">
            <a:solidFill>
              <a:srgbClr val="007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7ADA9CA-8533-7341-AEE9-28C80CF787D7}"/>
              </a:ext>
            </a:extLst>
          </p:cNvPr>
          <p:cNvCxnSpPr>
            <a:cxnSpLocks/>
          </p:cNvCxnSpPr>
          <p:nvPr/>
        </p:nvCxnSpPr>
        <p:spPr>
          <a:xfrm>
            <a:off x="4130379" y="5344250"/>
            <a:ext cx="3340464" cy="459872"/>
          </a:xfrm>
          <a:prstGeom prst="line">
            <a:avLst/>
          </a:prstGeom>
          <a:ln w="15875">
            <a:solidFill>
              <a:srgbClr val="FF6C00"/>
            </a:solidFill>
          </a:ln>
        </p:spPr>
        <p:style>
          <a:lnRef idx="1">
            <a:schemeClr val="accent1"/>
          </a:lnRef>
          <a:fillRef idx="0">
            <a:schemeClr val="accent1"/>
          </a:fillRef>
          <a:effectRef idx="0">
            <a:schemeClr val="accent1"/>
          </a:effectRef>
          <a:fontRef idx="minor">
            <a:schemeClr val="tx1"/>
          </a:fontRef>
        </p:style>
      </p:cxnSp>
      <p:sp>
        <p:nvSpPr>
          <p:cNvPr id="24" name="Rectangle: Rounded Corners 9">
            <a:extLst>
              <a:ext uri="{FF2B5EF4-FFF2-40B4-BE49-F238E27FC236}">
                <a16:creationId xmlns:a16="http://schemas.microsoft.com/office/drawing/2014/main" id="{F8F92678-E24F-CB48-8742-A8AE1D39411F}"/>
              </a:ext>
            </a:extLst>
          </p:cNvPr>
          <p:cNvSpPr/>
          <p:nvPr/>
        </p:nvSpPr>
        <p:spPr>
          <a:xfrm>
            <a:off x="7470842" y="5673960"/>
            <a:ext cx="925904" cy="296299"/>
          </a:xfrm>
          <a:prstGeom prst="roundRect">
            <a:avLst/>
          </a:prstGeom>
          <a:noFill/>
          <a:ln w="15875">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19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1F9AF4-B27B-45DC-AED3-6D64402CF186}"/>
              </a:ext>
            </a:extLst>
          </p:cNvPr>
          <p:cNvSpPr txBox="1"/>
          <p:nvPr/>
        </p:nvSpPr>
        <p:spPr>
          <a:xfrm>
            <a:off x="640080" y="822960"/>
            <a:ext cx="10186416" cy="523220"/>
          </a:xfrm>
          <a:prstGeom prst="rect">
            <a:avLst/>
          </a:prstGeom>
          <a:noFill/>
        </p:spPr>
        <p:txBody>
          <a:bodyPr wrap="square" rtlCol="0">
            <a:spAutoFit/>
          </a:bodyPr>
          <a:lstStyle/>
          <a:p>
            <a:r>
              <a:rPr lang="en-US" sz="2800" dirty="0">
                <a:latin typeface="Elsevier Display Light" panose="02000000000000000000" pitchFamily="50" charset="0"/>
              </a:rPr>
              <a:t>Easy to evaluate journal homepages</a:t>
            </a:r>
          </a:p>
        </p:txBody>
      </p:sp>
      <p:sp>
        <p:nvSpPr>
          <p:cNvPr id="7" name="TextBox 6">
            <a:extLst>
              <a:ext uri="{FF2B5EF4-FFF2-40B4-BE49-F238E27FC236}">
                <a16:creationId xmlns:a16="http://schemas.microsoft.com/office/drawing/2014/main" id="{C13137C1-CAFF-4D72-AC8C-45127703F96E}"/>
              </a:ext>
            </a:extLst>
          </p:cNvPr>
          <p:cNvSpPr txBox="1"/>
          <p:nvPr/>
        </p:nvSpPr>
        <p:spPr>
          <a:xfrm>
            <a:off x="640079" y="1535229"/>
            <a:ext cx="10707625" cy="830997"/>
          </a:xfrm>
          <a:prstGeom prst="rect">
            <a:avLst/>
          </a:prstGeom>
          <a:noFill/>
        </p:spPr>
        <p:txBody>
          <a:bodyPr wrap="square" rtlCol="0">
            <a:spAutoFit/>
          </a:bodyPr>
          <a:lstStyle/>
          <a:p>
            <a:r>
              <a:rPr lang="en-US" sz="1600">
                <a:latin typeface="Elsevier Display Light" panose="02000000000000000000" pitchFamily="50" charset="0"/>
              </a:rPr>
              <a:t>When your research takes you to the homepage of a journal, all information about that journal is easily accessible. You spend less time trying to find the right information and more time using what you find in your workflow.</a:t>
            </a:r>
          </a:p>
          <a:p>
            <a:endParaRPr lang="en-US" sz="1600">
              <a:latin typeface="Elsevier Display Light" panose="02000000000000000000" pitchFamily="50" charset="0"/>
            </a:endParaRPr>
          </a:p>
        </p:txBody>
      </p:sp>
      <p:sp>
        <p:nvSpPr>
          <p:cNvPr id="8" name="TextBox 7">
            <a:extLst>
              <a:ext uri="{FF2B5EF4-FFF2-40B4-BE49-F238E27FC236}">
                <a16:creationId xmlns:a16="http://schemas.microsoft.com/office/drawing/2014/main" id="{A0BEBEAD-EB25-4DDF-B782-7FD58EE1E229}"/>
              </a:ext>
            </a:extLst>
          </p:cNvPr>
          <p:cNvSpPr txBox="1"/>
          <p:nvPr/>
        </p:nvSpPr>
        <p:spPr>
          <a:xfrm>
            <a:off x="640080" y="3123396"/>
            <a:ext cx="3442822"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Elsevier Display Light" panose="02000000000000000000" pitchFamily="50" charset="0"/>
              </a:rPr>
              <a:t>Improved navigation allows you to discover relevant content faster</a:t>
            </a:r>
          </a:p>
          <a:p>
            <a:pPr marL="285750" indent="-285750">
              <a:buFont typeface="Arial" panose="020B0604020202020204" pitchFamily="34" charset="0"/>
              <a:buChar char="•"/>
            </a:pPr>
            <a:endParaRPr lang="en-US" sz="1600" dirty="0">
              <a:latin typeface="Elsevier Display Light" panose="02000000000000000000" pitchFamily="50" charset="0"/>
            </a:endParaRPr>
          </a:p>
          <a:p>
            <a:pPr marL="285750" indent="-285750">
              <a:buFont typeface="Arial" panose="020B0604020202020204" pitchFamily="34" charset="0"/>
              <a:buChar char="•"/>
            </a:pPr>
            <a:r>
              <a:rPr lang="en-US" sz="1600" dirty="0">
                <a:latin typeface="Elsevier Display Light" panose="02000000000000000000" pitchFamily="50" charset="0"/>
              </a:rPr>
              <a:t>Access indicators help identify available content, including open access</a:t>
            </a:r>
          </a:p>
          <a:p>
            <a:pPr marL="285750" indent="-285750">
              <a:buFont typeface="Arial" panose="020B0604020202020204" pitchFamily="34" charset="0"/>
              <a:buChar char="•"/>
            </a:pPr>
            <a:endParaRPr lang="en-US" sz="1600" dirty="0">
              <a:latin typeface="Elsevier Display Light" panose="02000000000000000000" pitchFamily="50" charset="0"/>
            </a:endParaRPr>
          </a:p>
          <a:p>
            <a:pPr marL="285750" indent="-285750">
              <a:buFont typeface="Arial" panose="020B0604020202020204" pitchFamily="34" charset="0"/>
              <a:buChar char="•"/>
            </a:pPr>
            <a:r>
              <a:rPr lang="en-US" sz="1600" dirty="0">
                <a:latin typeface="Elsevier Display Light" panose="02000000000000000000" pitchFamily="50" charset="0"/>
              </a:rPr>
              <a:t>Easy links to submit your article or find the Guide for author</a:t>
            </a:r>
          </a:p>
          <a:p>
            <a:pPr marL="285750" indent="-285750">
              <a:buFont typeface="Arial" panose="020B0604020202020204" pitchFamily="34" charset="0"/>
              <a:buChar char="•"/>
            </a:pPr>
            <a:endParaRPr lang="en-US" sz="1600" dirty="0">
              <a:latin typeface="Elsevier Display Light" panose="02000000000000000000" pitchFamily="50" charset="0"/>
            </a:endParaRPr>
          </a:p>
          <a:p>
            <a:pPr marL="285750" indent="-285750">
              <a:buFont typeface="Arial" panose="020B0604020202020204" pitchFamily="34" charset="0"/>
              <a:buChar char="•"/>
            </a:pPr>
            <a:endParaRPr lang="en-US" sz="1600" dirty="0">
              <a:latin typeface="Elsevier Display Light" panose="02000000000000000000" pitchFamily="50" charset="0"/>
            </a:endParaRPr>
          </a:p>
        </p:txBody>
      </p:sp>
      <p:pic>
        <p:nvPicPr>
          <p:cNvPr id="10" name="Picture 9" descr="Overview of example journal homepage, including updated navigation tabs and journal information">
            <a:extLst>
              <a:ext uri="{FF2B5EF4-FFF2-40B4-BE49-F238E27FC236}">
                <a16:creationId xmlns:a16="http://schemas.microsoft.com/office/drawing/2014/main" id="{D04D029E-E796-48EE-B5EE-2DFAA3A8B1A3}"/>
              </a:ext>
            </a:extLst>
          </p:cNvPr>
          <p:cNvPicPr>
            <a:picLocks noChangeAspect="1"/>
          </p:cNvPicPr>
          <p:nvPr/>
        </p:nvPicPr>
        <p:blipFill rotWithShape="1">
          <a:blip r:embed="rId2"/>
          <a:srcRect t="1723" r="2179"/>
          <a:stretch/>
        </p:blipFill>
        <p:spPr>
          <a:xfrm>
            <a:off x="5244378" y="2214588"/>
            <a:ext cx="5184138" cy="4203720"/>
          </a:xfrm>
          <a:prstGeom prst="rect">
            <a:avLst/>
          </a:prstGeom>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0D54945C-53A9-F74B-B7FE-4048A7FC84F1}"/>
              </a:ext>
            </a:extLst>
          </p:cNvPr>
          <p:cNvSpPr txBox="1"/>
          <p:nvPr/>
        </p:nvSpPr>
        <p:spPr>
          <a:xfrm>
            <a:off x="5900239" y="6418308"/>
            <a:ext cx="3872416" cy="276999"/>
          </a:xfrm>
          <a:prstGeom prst="rect">
            <a:avLst/>
          </a:prstGeom>
          <a:noFill/>
        </p:spPr>
        <p:txBody>
          <a:bodyPr wrap="square" lIns="91440" tIns="45720" rIns="91440" bIns="45720" rtlCol="0" anchor="t">
            <a:spAutoFit/>
          </a:bodyPr>
          <a:lstStyle/>
          <a:p>
            <a:pPr algn="ctr"/>
            <a:endParaRPr lang="en-US" sz="1200" i="1" dirty="0">
              <a:latin typeface="Elsevier Display Light" panose="02000000000000000000" pitchFamily="50" charset="0"/>
            </a:endParaRPr>
          </a:p>
        </p:txBody>
      </p:sp>
    </p:spTree>
    <p:extLst>
      <p:ext uri="{BB962C8B-B14F-4D97-AF65-F5344CB8AC3E}">
        <p14:creationId xmlns:p14="http://schemas.microsoft.com/office/powerpoint/2010/main" val="326394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1F9AF4-B27B-45DC-AED3-6D64402CF186}"/>
              </a:ext>
            </a:extLst>
          </p:cNvPr>
          <p:cNvSpPr txBox="1"/>
          <p:nvPr/>
        </p:nvSpPr>
        <p:spPr>
          <a:xfrm>
            <a:off x="640080" y="822960"/>
            <a:ext cx="10186416" cy="523220"/>
          </a:xfrm>
          <a:prstGeom prst="rect">
            <a:avLst/>
          </a:prstGeom>
          <a:noFill/>
        </p:spPr>
        <p:txBody>
          <a:bodyPr wrap="square" rtlCol="0">
            <a:spAutoFit/>
          </a:bodyPr>
          <a:lstStyle/>
          <a:p>
            <a:r>
              <a:rPr lang="en-US" sz="2800" dirty="0">
                <a:latin typeface="Elsevier Display Light" panose="02000000000000000000" pitchFamily="50" charset="0"/>
              </a:rPr>
              <a:t>Clear identity via book homepages</a:t>
            </a:r>
          </a:p>
        </p:txBody>
      </p:sp>
      <p:sp>
        <p:nvSpPr>
          <p:cNvPr id="7" name="TextBox 6">
            <a:extLst>
              <a:ext uri="{FF2B5EF4-FFF2-40B4-BE49-F238E27FC236}">
                <a16:creationId xmlns:a16="http://schemas.microsoft.com/office/drawing/2014/main" id="{C13137C1-CAFF-4D72-AC8C-45127703F96E}"/>
              </a:ext>
            </a:extLst>
          </p:cNvPr>
          <p:cNvSpPr txBox="1"/>
          <p:nvPr/>
        </p:nvSpPr>
        <p:spPr>
          <a:xfrm>
            <a:off x="640079" y="1535229"/>
            <a:ext cx="10707625" cy="830997"/>
          </a:xfrm>
          <a:prstGeom prst="rect">
            <a:avLst/>
          </a:prstGeom>
          <a:noFill/>
        </p:spPr>
        <p:txBody>
          <a:bodyPr wrap="square" rtlCol="0">
            <a:spAutoFit/>
          </a:bodyPr>
          <a:lstStyle/>
          <a:p>
            <a:r>
              <a:rPr lang="en-US" sz="1600">
                <a:latin typeface="Elsevier Display Light" panose="02000000000000000000" pitchFamily="50" charset="0"/>
              </a:rPr>
              <a:t>When you access books on ScienceDirect, you’ll see right away that you’re consulting a trusted, high-quality source.</a:t>
            </a:r>
          </a:p>
          <a:p>
            <a:r>
              <a:rPr lang="en-US" sz="1600">
                <a:latin typeface="Elsevier Display Light" panose="02000000000000000000" pitchFamily="50" charset="0"/>
              </a:rPr>
              <a:t>The book homepages include:</a:t>
            </a:r>
          </a:p>
          <a:p>
            <a:endParaRPr lang="en-US" sz="1600">
              <a:latin typeface="Elsevier Display Light" panose="02000000000000000000" pitchFamily="50" charset="0"/>
            </a:endParaRPr>
          </a:p>
        </p:txBody>
      </p:sp>
      <p:sp>
        <p:nvSpPr>
          <p:cNvPr id="3" name="TextBox 2">
            <a:extLst>
              <a:ext uri="{FF2B5EF4-FFF2-40B4-BE49-F238E27FC236}">
                <a16:creationId xmlns:a16="http://schemas.microsoft.com/office/drawing/2014/main" id="{C0DC2FCB-5FD7-42AC-9ADA-0510B6210A82}"/>
              </a:ext>
            </a:extLst>
          </p:cNvPr>
          <p:cNvSpPr txBox="1"/>
          <p:nvPr/>
        </p:nvSpPr>
        <p:spPr>
          <a:xfrm>
            <a:off x="640079" y="2258224"/>
            <a:ext cx="3072809" cy="338554"/>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Elsevier Display Light" panose="02000000000000000000" pitchFamily="50" charset="0"/>
              </a:rPr>
              <a:t>Detailed book information</a:t>
            </a:r>
            <a:endParaRPr lang="en-US" sz="1600"/>
          </a:p>
        </p:txBody>
      </p:sp>
      <p:sp>
        <p:nvSpPr>
          <p:cNvPr id="9" name="TextBox 8">
            <a:extLst>
              <a:ext uri="{FF2B5EF4-FFF2-40B4-BE49-F238E27FC236}">
                <a16:creationId xmlns:a16="http://schemas.microsoft.com/office/drawing/2014/main" id="{AC7B0192-3EDB-42B8-9F01-13B136840F0A}"/>
              </a:ext>
            </a:extLst>
          </p:cNvPr>
          <p:cNvSpPr txBox="1"/>
          <p:nvPr/>
        </p:nvSpPr>
        <p:spPr>
          <a:xfrm>
            <a:off x="8479114" y="2258224"/>
            <a:ext cx="3072809" cy="338554"/>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Elsevier Display Light" panose="02000000000000000000" pitchFamily="50" charset="0"/>
              </a:rPr>
              <a:t>One-second load times</a:t>
            </a:r>
            <a:endParaRPr lang="en-US" sz="1600"/>
          </a:p>
        </p:txBody>
      </p:sp>
      <p:sp>
        <p:nvSpPr>
          <p:cNvPr id="10" name="TextBox 9">
            <a:extLst>
              <a:ext uri="{FF2B5EF4-FFF2-40B4-BE49-F238E27FC236}">
                <a16:creationId xmlns:a16="http://schemas.microsoft.com/office/drawing/2014/main" id="{DB760654-8682-4AF9-BCF3-8F17A61D739A}"/>
              </a:ext>
            </a:extLst>
          </p:cNvPr>
          <p:cNvSpPr txBox="1"/>
          <p:nvPr/>
        </p:nvSpPr>
        <p:spPr>
          <a:xfrm>
            <a:off x="3583114" y="2258224"/>
            <a:ext cx="4806284" cy="338554"/>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Elsevier Display Light" panose="02000000000000000000" pitchFamily="50" charset="0"/>
              </a:rPr>
              <a:t>Intuitive ways to navigate and interact with content</a:t>
            </a:r>
            <a:endParaRPr lang="en-US" sz="1600"/>
          </a:p>
        </p:txBody>
      </p:sp>
      <p:pic>
        <p:nvPicPr>
          <p:cNvPr id="4" name="Picture 3" descr="A view of an example Books homepage on desktop, tablet and smartphone">
            <a:extLst>
              <a:ext uri="{FF2B5EF4-FFF2-40B4-BE49-F238E27FC236}">
                <a16:creationId xmlns:a16="http://schemas.microsoft.com/office/drawing/2014/main" id="{41832278-F1BA-4D76-B74C-3012996ED2C7}"/>
              </a:ext>
            </a:extLst>
          </p:cNvPr>
          <p:cNvPicPr>
            <a:picLocks noChangeAspect="1"/>
          </p:cNvPicPr>
          <p:nvPr/>
        </p:nvPicPr>
        <p:blipFill>
          <a:blip r:embed="rId2"/>
          <a:stretch>
            <a:fillRect/>
          </a:stretch>
        </p:blipFill>
        <p:spPr>
          <a:xfrm>
            <a:off x="1524505" y="3258498"/>
            <a:ext cx="8427017" cy="2728305"/>
          </a:xfrm>
          <a:prstGeom prst="rect">
            <a:avLst/>
          </a:prstGeom>
        </p:spPr>
      </p:pic>
      <p:sp>
        <p:nvSpPr>
          <p:cNvPr id="11" name="TextBox 10">
            <a:extLst>
              <a:ext uri="{FF2B5EF4-FFF2-40B4-BE49-F238E27FC236}">
                <a16:creationId xmlns:a16="http://schemas.microsoft.com/office/drawing/2014/main" id="{98F1564C-64FB-41C6-92B3-B8F95518E51A}"/>
              </a:ext>
            </a:extLst>
          </p:cNvPr>
          <p:cNvSpPr txBox="1"/>
          <p:nvPr/>
        </p:nvSpPr>
        <p:spPr>
          <a:xfrm>
            <a:off x="640079" y="2919944"/>
            <a:ext cx="10707625" cy="338554"/>
          </a:xfrm>
          <a:prstGeom prst="rect">
            <a:avLst/>
          </a:prstGeom>
          <a:noFill/>
        </p:spPr>
        <p:txBody>
          <a:bodyPr wrap="square" rtlCol="0">
            <a:spAutoFit/>
          </a:bodyPr>
          <a:lstStyle/>
          <a:p>
            <a:r>
              <a:rPr lang="en-US" sz="1600">
                <a:latin typeface="Elsevier Display Light" panose="02000000000000000000" pitchFamily="50" charset="0"/>
              </a:rPr>
              <a:t>Plus, go ahead and browse books on multiple devices wherever you are.</a:t>
            </a:r>
          </a:p>
        </p:txBody>
      </p:sp>
      <p:sp>
        <p:nvSpPr>
          <p:cNvPr id="12" name="TextBox 11">
            <a:extLst>
              <a:ext uri="{FF2B5EF4-FFF2-40B4-BE49-F238E27FC236}">
                <a16:creationId xmlns:a16="http://schemas.microsoft.com/office/drawing/2014/main" id="{4582B8F8-F211-D148-9504-4D8103F16C7E}"/>
              </a:ext>
            </a:extLst>
          </p:cNvPr>
          <p:cNvSpPr txBox="1"/>
          <p:nvPr/>
        </p:nvSpPr>
        <p:spPr>
          <a:xfrm>
            <a:off x="3327023" y="5896540"/>
            <a:ext cx="4812530" cy="276999"/>
          </a:xfrm>
          <a:prstGeom prst="rect">
            <a:avLst/>
          </a:prstGeom>
          <a:noFill/>
        </p:spPr>
        <p:txBody>
          <a:bodyPr wrap="square" rtlCol="0">
            <a:spAutoFit/>
          </a:bodyPr>
          <a:lstStyle/>
          <a:p>
            <a:pPr algn="ctr"/>
            <a:r>
              <a:rPr lang="en-US" sz="1200" i="1" dirty="0">
                <a:latin typeface="Elsevier Display Light" panose="02000000000000000000" pitchFamily="50" charset="0"/>
              </a:rPr>
              <a:t>A view of an example Books homepage on desktop, tablet and smartphone</a:t>
            </a:r>
          </a:p>
        </p:txBody>
      </p:sp>
    </p:spTree>
    <p:extLst>
      <p:ext uri="{BB962C8B-B14F-4D97-AF65-F5344CB8AC3E}">
        <p14:creationId xmlns:p14="http://schemas.microsoft.com/office/powerpoint/2010/main" val="401898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1F9AF4-B27B-45DC-AED3-6D64402CF186}"/>
              </a:ext>
            </a:extLst>
          </p:cNvPr>
          <p:cNvSpPr txBox="1"/>
          <p:nvPr/>
        </p:nvSpPr>
        <p:spPr>
          <a:xfrm>
            <a:off x="640079" y="822960"/>
            <a:ext cx="10911841" cy="461665"/>
          </a:xfrm>
          <a:prstGeom prst="rect">
            <a:avLst/>
          </a:prstGeom>
          <a:noFill/>
        </p:spPr>
        <p:txBody>
          <a:bodyPr wrap="square" lIns="91440" tIns="45720" rIns="91440" bIns="45720" rtlCol="0" anchor="t">
            <a:spAutoFit/>
          </a:bodyPr>
          <a:lstStyle/>
          <a:p>
            <a:r>
              <a:rPr lang="en-US" sz="2400" dirty="0">
                <a:latin typeface="Elsevier Display Light"/>
              </a:rPr>
              <a:t>ScienceDirect Topics expand your knowledge with foundational content</a:t>
            </a:r>
          </a:p>
        </p:txBody>
      </p:sp>
      <p:sp>
        <p:nvSpPr>
          <p:cNvPr id="7" name="TextBox 6">
            <a:extLst>
              <a:ext uri="{FF2B5EF4-FFF2-40B4-BE49-F238E27FC236}">
                <a16:creationId xmlns:a16="http://schemas.microsoft.com/office/drawing/2014/main" id="{C13137C1-CAFF-4D72-AC8C-45127703F96E}"/>
              </a:ext>
            </a:extLst>
          </p:cNvPr>
          <p:cNvSpPr txBox="1"/>
          <p:nvPr/>
        </p:nvSpPr>
        <p:spPr>
          <a:xfrm>
            <a:off x="640079" y="1535229"/>
            <a:ext cx="10707625" cy="2308324"/>
          </a:xfrm>
          <a:prstGeom prst="rect">
            <a:avLst/>
          </a:prstGeom>
          <a:noFill/>
        </p:spPr>
        <p:txBody>
          <a:bodyPr wrap="square" rtlCol="0">
            <a:spAutoFit/>
          </a:bodyPr>
          <a:lstStyle/>
          <a:p>
            <a:r>
              <a:rPr lang="en-US" sz="1600">
                <a:latin typeface="Elsevier Display Light" panose="02000000000000000000" pitchFamily="50" charset="0"/>
                <a:hlinkClick r:id="rId2"/>
              </a:rPr>
              <a:t>ScienceDirect Topics</a:t>
            </a:r>
            <a:r>
              <a:rPr lang="en-US" sz="1600">
                <a:latin typeface="Elsevier Display Light" panose="02000000000000000000" pitchFamily="50" charset="0"/>
              </a:rPr>
              <a:t> have become a popular feature for researchers and students looking to broaden their understanding of scholarly and technical terms. Topics are especially useful for onboarding in interdisciplinary research or just to learn or better understand a new concept.</a:t>
            </a:r>
          </a:p>
          <a:p>
            <a:endParaRPr lang="en-US" sz="1600">
              <a:latin typeface="Elsevier Display Light" panose="02000000000000000000" pitchFamily="50" charset="0"/>
            </a:endParaRPr>
          </a:p>
          <a:p>
            <a:r>
              <a:rPr lang="en-US" sz="1600">
                <a:latin typeface="Elsevier Display Light" panose="02000000000000000000" pitchFamily="50" charset="0"/>
              </a:rPr>
              <a:t>Topics reveal succinct, selected contextual information from reference books, valuable content when and where you needed it in your natural research workflow. You can access Topics via ScienceDirect and also through search engines such as Google. </a:t>
            </a:r>
          </a:p>
          <a:p>
            <a:endParaRPr lang="en-US" sz="1600">
              <a:latin typeface="Elsevier Display Light" panose="02000000000000000000" pitchFamily="50" charset="0"/>
            </a:endParaRPr>
          </a:p>
          <a:p>
            <a:r>
              <a:rPr lang="en-US" sz="1600">
                <a:latin typeface="Elsevier Display Light" panose="02000000000000000000" pitchFamily="50" charset="0"/>
              </a:rPr>
              <a:t>When working in ScienceDirect, simply hover over a highlighted word in the article you’re reading. Via hyperlink, you can immediately go to a page with authoritative and foundational content for that term. </a:t>
            </a:r>
          </a:p>
        </p:txBody>
      </p:sp>
      <p:sp>
        <p:nvSpPr>
          <p:cNvPr id="8" name="Rectangle: Rounded Corners 7">
            <a:extLst>
              <a:ext uri="{FF2B5EF4-FFF2-40B4-BE49-F238E27FC236}">
                <a16:creationId xmlns:a16="http://schemas.microsoft.com/office/drawing/2014/main" id="{33C215F3-BDF0-42FF-8A7A-DFA1F0347B2A}"/>
              </a:ext>
            </a:extLst>
          </p:cNvPr>
          <p:cNvSpPr/>
          <p:nvPr/>
        </p:nvSpPr>
        <p:spPr>
          <a:xfrm>
            <a:off x="6206955" y="4000702"/>
            <a:ext cx="4649300" cy="2251409"/>
          </a:xfrm>
          <a:prstGeom prst="roundRect">
            <a:avLst/>
          </a:prstGeom>
          <a:noFill/>
          <a:ln w="1905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685527B-35BA-4D18-91D4-80C6DA666328}"/>
              </a:ext>
            </a:extLst>
          </p:cNvPr>
          <p:cNvPicPr>
            <a:picLocks noChangeAspect="1"/>
          </p:cNvPicPr>
          <p:nvPr/>
        </p:nvPicPr>
        <p:blipFill>
          <a:blip r:embed="rId3"/>
          <a:stretch>
            <a:fillRect/>
          </a:stretch>
        </p:blipFill>
        <p:spPr>
          <a:xfrm>
            <a:off x="1967342" y="3993202"/>
            <a:ext cx="3996897" cy="1707129"/>
          </a:xfrm>
          <a:prstGeom prst="rect">
            <a:avLst/>
          </a:prstGeom>
        </p:spPr>
      </p:pic>
      <p:sp>
        <p:nvSpPr>
          <p:cNvPr id="11" name="Rectangle: Rounded Corners 10">
            <a:extLst>
              <a:ext uri="{FF2B5EF4-FFF2-40B4-BE49-F238E27FC236}">
                <a16:creationId xmlns:a16="http://schemas.microsoft.com/office/drawing/2014/main" id="{74022FEC-9C3C-4F70-8857-BD2DC48DDE54}"/>
              </a:ext>
            </a:extLst>
          </p:cNvPr>
          <p:cNvSpPr/>
          <p:nvPr/>
        </p:nvSpPr>
        <p:spPr>
          <a:xfrm>
            <a:off x="3955143" y="5094520"/>
            <a:ext cx="819287" cy="185136"/>
          </a:xfrm>
          <a:prstGeom prst="roundRect">
            <a:avLst/>
          </a:prstGeom>
          <a:noFill/>
          <a:ln w="1905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694B7A1-6D32-4A13-A369-E93EB1FE1B5E}"/>
              </a:ext>
            </a:extLst>
          </p:cNvPr>
          <p:cNvCxnSpPr>
            <a:cxnSpLocks/>
          </p:cNvCxnSpPr>
          <p:nvPr/>
        </p:nvCxnSpPr>
        <p:spPr>
          <a:xfrm>
            <a:off x="4774431" y="5205224"/>
            <a:ext cx="1432524" cy="0"/>
          </a:xfrm>
          <a:prstGeom prst="line">
            <a:avLst/>
          </a:prstGeom>
          <a:ln w="19050">
            <a:solidFill>
              <a:srgbClr val="FF6C00"/>
            </a:solidFill>
          </a:ln>
        </p:spPr>
        <p:style>
          <a:lnRef idx="1">
            <a:schemeClr val="accent1"/>
          </a:lnRef>
          <a:fillRef idx="0">
            <a:schemeClr val="accent1"/>
          </a:fillRef>
          <a:effectRef idx="0">
            <a:schemeClr val="accent1"/>
          </a:effectRef>
          <a:fontRef idx="minor">
            <a:schemeClr val="tx1"/>
          </a:fontRef>
        </p:style>
      </p:cxnSp>
      <p:pic>
        <p:nvPicPr>
          <p:cNvPr id="10" name="Picture 9" descr="Example of a topic page being accessed from a hyperlinked concept term available as part of a journal article​">
            <a:extLst>
              <a:ext uri="{FF2B5EF4-FFF2-40B4-BE49-F238E27FC236}">
                <a16:creationId xmlns:a16="http://schemas.microsoft.com/office/drawing/2014/main" id="{32D22580-3DAE-4C7B-BD78-B145CF8B6A59}"/>
              </a:ext>
            </a:extLst>
          </p:cNvPr>
          <p:cNvPicPr>
            <a:picLocks noChangeAspect="1"/>
          </p:cNvPicPr>
          <p:nvPr/>
        </p:nvPicPr>
        <p:blipFill rotWithShape="1">
          <a:blip r:embed="rId4"/>
          <a:srcRect r="1948" b="34286"/>
          <a:stretch/>
        </p:blipFill>
        <p:spPr>
          <a:xfrm>
            <a:off x="6622760" y="4081377"/>
            <a:ext cx="3863811" cy="2090057"/>
          </a:xfrm>
          <a:prstGeom prst="rect">
            <a:avLst/>
          </a:prstGeom>
        </p:spPr>
      </p:pic>
    </p:spTree>
    <p:extLst>
      <p:ext uri="{BB962C8B-B14F-4D97-AF65-F5344CB8AC3E}">
        <p14:creationId xmlns:p14="http://schemas.microsoft.com/office/powerpoint/2010/main" val="601853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1836</Words>
  <Application>Microsoft Office PowerPoint</Application>
  <PresentationFormat>Widescreen</PresentationFormat>
  <Paragraphs>165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chintanshah</dc:creator>
  <cp:lastModifiedBy>Itu, Sorina (ELS-AMS)</cp:lastModifiedBy>
  <cp:revision>45</cp:revision>
  <dcterms:created xsi:type="dcterms:W3CDTF">2019-04-11T15:11:58Z</dcterms:created>
  <dcterms:modified xsi:type="dcterms:W3CDTF">2021-11-16T13:25:45Z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2021-11-05T08:24:40Z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9730bb68-0d10-4e8d-a2b8-f189f653b37c</vt:lpwstr>
  </property>
  <property fmtid="{D5CDD505-2E9C-101B-9397-08002B2CF9AE}" pid="8" name="MSIP_Label_549ac42a-3eb4-4074-b885-aea26bd6241e_ContentBits">
    <vt:lpwstr>0</vt:lpwstr>
  </property>
</Properties>
</file>